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2147375357" r:id="rId5"/>
    <p:sldId id="2147375358" r:id="rId6"/>
    <p:sldId id="2147375360" r:id="rId7"/>
    <p:sldId id="2147375421" r:id="rId8"/>
    <p:sldId id="2147375429" r:id="rId9"/>
    <p:sldId id="2147375377" r:id="rId10"/>
    <p:sldId id="2147375361" r:id="rId11"/>
    <p:sldId id="2147375403" r:id="rId12"/>
    <p:sldId id="2147375406" r:id="rId13"/>
    <p:sldId id="2147375407" r:id="rId14"/>
    <p:sldId id="2147375408" r:id="rId15"/>
    <p:sldId id="2147375427" r:id="rId16"/>
    <p:sldId id="2147375415" r:id="rId17"/>
    <p:sldId id="2147375409" r:id="rId18"/>
    <p:sldId id="2147375411" r:id="rId19"/>
    <p:sldId id="2147375404" r:id="rId20"/>
    <p:sldId id="2147375418" r:id="rId21"/>
    <p:sldId id="2147375417" r:id="rId22"/>
    <p:sldId id="2147375419" r:id="rId23"/>
    <p:sldId id="2147375422" r:id="rId24"/>
    <p:sldId id="2147375424" r:id="rId25"/>
    <p:sldId id="2147375423" r:id="rId26"/>
    <p:sldId id="2147375362" r:id="rId27"/>
    <p:sldId id="2147375363" r:id="rId28"/>
    <p:sldId id="2147375428" r:id="rId29"/>
    <p:sldId id="2147375364" r:id="rId30"/>
    <p:sldId id="2147375397" r:id="rId31"/>
    <p:sldId id="2147375398" r:id="rId32"/>
    <p:sldId id="2147375396" r:id="rId33"/>
    <p:sldId id="2147375400" r:id="rId34"/>
    <p:sldId id="2147375402" r:id="rId35"/>
    <p:sldId id="2147375401" r:id="rId36"/>
    <p:sldId id="2147375373" r:id="rId37"/>
    <p:sldId id="2147375371" r:id="rId38"/>
    <p:sldId id="2147375372" r:id="rId39"/>
    <p:sldId id="2147375369" r:id="rId40"/>
    <p:sldId id="2147375391" r:id="rId41"/>
    <p:sldId id="2147375392" r:id="rId42"/>
    <p:sldId id="2147375394" r:id="rId43"/>
    <p:sldId id="2147375385" r:id="rId44"/>
    <p:sldId id="2147375386" r:id="rId45"/>
    <p:sldId id="2147375387" r:id="rId46"/>
    <p:sldId id="2147375388" r:id="rId47"/>
    <p:sldId id="2147375389" r:id="rId48"/>
    <p:sldId id="2147375390" r:id="rId49"/>
    <p:sldId id="2147375379" r:id="rId50"/>
    <p:sldId id="2147375380" r:id="rId51"/>
    <p:sldId id="2147375381" r:id="rId52"/>
    <p:sldId id="2147375382" r:id="rId53"/>
    <p:sldId id="2147375384" r:id="rId54"/>
    <p:sldId id="349" r:id="rId55"/>
    <p:sldId id="2147375425" r:id="rId56"/>
    <p:sldId id="294" r:id="rId5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B98"/>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autoAdjust="0"/>
    <p:restoredTop sz="76877" autoAdjust="0"/>
  </p:normalViewPr>
  <p:slideViewPr>
    <p:cSldViewPr snapToGrid="0">
      <p:cViewPr varScale="1">
        <p:scale>
          <a:sx n="77" d="100"/>
          <a:sy n="77" d="100"/>
        </p:scale>
        <p:origin x="1914"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E5302-49F7-4572-9365-4839926084C9}" type="doc">
      <dgm:prSet loTypeId="urn:microsoft.com/office/officeart/2005/8/layout/cycle8" loCatId="cycle" qsTypeId="urn:microsoft.com/office/officeart/2005/8/quickstyle/simple1" qsCatId="simple" csTypeId="urn:microsoft.com/office/officeart/2005/8/colors/accent1_5" csCatId="accent1" phldr="1"/>
      <dgm:spPr/>
    </dgm:pt>
    <dgm:pt modelId="{294D3155-9A75-4E06-8D58-FAA9B33AD5D9}">
      <dgm:prSet phldrT="[Text]" custT="1"/>
      <dgm:spPr/>
      <dgm:t>
        <a:bodyPr/>
        <a:lstStyle/>
        <a:p>
          <a:endParaRPr lang="en-US" sz="2400" dirty="0">
            <a:solidFill>
              <a:schemeClr val="tx1"/>
            </a:solidFill>
          </a:endParaRPr>
        </a:p>
      </dgm:t>
    </dgm:pt>
    <dgm:pt modelId="{B4703985-7064-486E-A94E-99AA3D2FC795}" type="sibTrans" cxnId="{A19C7524-757C-45F7-8BBE-70ECA873D1CB}">
      <dgm:prSet/>
      <dgm:spPr/>
      <dgm:t>
        <a:bodyPr/>
        <a:lstStyle/>
        <a:p>
          <a:endParaRPr lang="en-US"/>
        </a:p>
      </dgm:t>
    </dgm:pt>
    <dgm:pt modelId="{7A2038A3-874D-461B-A969-10F4B1940D66}" type="parTrans" cxnId="{A19C7524-757C-45F7-8BBE-70ECA873D1CB}">
      <dgm:prSet/>
      <dgm:spPr/>
      <dgm:t>
        <a:bodyPr/>
        <a:lstStyle/>
        <a:p>
          <a:endParaRPr lang="en-US"/>
        </a:p>
      </dgm:t>
    </dgm:pt>
    <dgm:pt modelId="{171DA2EC-5EEA-411F-A38E-DAF44DF3E761}">
      <dgm:prSet phldrT="[Text]" custT="1"/>
      <dgm:spPr/>
      <dgm:t>
        <a:bodyPr/>
        <a:lstStyle/>
        <a:p>
          <a:endParaRPr lang="en-US" sz="2400" dirty="0">
            <a:solidFill>
              <a:schemeClr val="tx1"/>
            </a:solidFill>
          </a:endParaRPr>
        </a:p>
      </dgm:t>
    </dgm:pt>
    <dgm:pt modelId="{D77CC486-FF16-4AAB-B56A-C82AF0DAF736}" type="sibTrans" cxnId="{1B01DDC5-04B5-43C4-965B-96C20D8907A9}">
      <dgm:prSet/>
      <dgm:spPr/>
      <dgm:t>
        <a:bodyPr/>
        <a:lstStyle/>
        <a:p>
          <a:endParaRPr lang="en-US"/>
        </a:p>
      </dgm:t>
    </dgm:pt>
    <dgm:pt modelId="{CD971D68-C40B-424C-8799-2E988FCD7C4F}" type="parTrans" cxnId="{1B01DDC5-04B5-43C4-965B-96C20D8907A9}">
      <dgm:prSet/>
      <dgm:spPr/>
      <dgm:t>
        <a:bodyPr/>
        <a:lstStyle/>
        <a:p>
          <a:endParaRPr lang="en-US"/>
        </a:p>
      </dgm:t>
    </dgm:pt>
    <dgm:pt modelId="{6F88EE4E-F6AA-4D58-98D6-5FC91D84C5DA}">
      <dgm:prSet phldrT="[Text]" custT="1"/>
      <dgm:spPr/>
      <dgm:t>
        <a:bodyPr/>
        <a:lstStyle/>
        <a:p>
          <a:endParaRPr lang="en-US" sz="2400" dirty="0">
            <a:solidFill>
              <a:schemeClr val="tx1"/>
            </a:solidFill>
          </a:endParaRPr>
        </a:p>
      </dgm:t>
    </dgm:pt>
    <dgm:pt modelId="{43578791-26FC-43C1-948D-D57C347BFDCE}" type="sibTrans" cxnId="{23599438-8F52-46F4-9B90-6A078A3B0099}">
      <dgm:prSet/>
      <dgm:spPr/>
      <dgm:t>
        <a:bodyPr/>
        <a:lstStyle/>
        <a:p>
          <a:endParaRPr lang="en-US"/>
        </a:p>
      </dgm:t>
    </dgm:pt>
    <dgm:pt modelId="{1F1A00B7-DE56-4B53-8F81-630F7A76DBDD}" type="parTrans" cxnId="{23599438-8F52-46F4-9B90-6A078A3B0099}">
      <dgm:prSet/>
      <dgm:spPr/>
      <dgm:t>
        <a:bodyPr/>
        <a:lstStyle/>
        <a:p>
          <a:endParaRPr lang="en-US"/>
        </a:p>
      </dgm:t>
    </dgm:pt>
    <dgm:pt modelId="{2F4598EE-FD79-47F8-BB94-5C927CB1387E}" type="pres">
      <dgm:prSet presAssocID="{F1EE5302-49F7-4572-9365-4839926084C9}" presName="compositeShape" presStyleCnt="0">
        <dgm:presLayoutVars>
          <dgm:chMax val="7"/>
          <dgm:dir/>
          <dgm:resizeHandles val="exact"/>
        </dgm:presLayoutVars>
      </dgm:prSet>
      <dgm:spPr/>
    </dgm:pt>
    <dgm:pt modelId="{9C3AA639-1175-45A3-9506-17A66EFBA3FB}" type="pres">
      <dgm:prSet presAssocID="{F1EE5302-49F7-4572-9365-4839926084C9}" presName="wedge1" presStyleLbl="node1" presStyleIdx="0" presStyleCnt="3"/>
      <dgm:spPr/>
    </dgm:pt>
    <dgm:pt modelId="{10C2DDA4-9F4F-4A91-966A-2A1E50CD87FF}" type="pres">
      <dgm:prSet presAssocID="{F1EE5302-49F7-4572-9365-4839926084C9}" presName="dummy1a" presStyleCnt="0"/>
      <dgm:spPr/>
    </dgm:pt>
    <dgm:pt modelId="{D2E580B3-825F-4B1F-B004-7FB9ED04D200}" type="pres">
      <dgm:prSet presAssocID="{F1EE5302-49F7-4572-9365-4839926084C9}" presName="dummy1b" presStyleCnt="0"/>
      <dgm:spPr/>
    </dgm:pt>
    <dgm:pt modelId="{C595A837-49CC-4C5A-8E94-EC3F852316A6}" type="pres">
      <dgm:prSet presAssocID="{F1EE5302-49F7-4572-9365-4839926084C9}" presName="wedge1Tx" presStyleLbl="node1" presStyleIdx="0" presStyleCnt="3">
        <dgm:presLayoutVars>
          <dgm:chMax val="0"/>
          <dgm:chPref val="0"/>
          <dgm:bulletEnabled val="1"/>
        </dgm:presLayoutVars>
      </dgm:prSet>
      <dgm:spPr/>
    </dgm:pt>
    <dgm:pt modelId="{57B48410-1B95-44D3-9074-BD8B8A56327D}" type="pres">
      <dgm:prSet presAssocID="{F1EE5302-49F7-4572-9365-4839926084C9}" presName="wedge2" presStyleLbl="node1" presStyleIdx="1" presStyleCnt="3"/>
      <dgm:spPr/>
    </dgm:pt>
    <dgm:pt modelId="{54D53D44-FB8D-4510-88BD-9BFFE8FD608F}" type="pres">
      <dgm:prSet presAssocID="{F1EE5302-49F7-4572-9365-4839926084C9}" presName="dummy2a" presStyleCnt="0"/>
      <dgm:spPr/>
    </dgm:pt>
    <dgm:pt modelId="{1FFE90FB-753D-422B-81FB-94A3C920472B}" type="pres">
      <dgm:prSet presAssocID="{F1EE5302-49F7-4572-9365-4839926084C9}" presName="dummy2b" presStyleCnt="0"/>
      <dgm:spPr/>
    </dgm:pt>
    <dgm:pt modelId="{A92E9A4E-B426-4B6F-B1C6-BD19433D2EFF}" type="pres">
      <dgm:prSet presAssocID="{F1EE5302-49F7-4572-9365-4839926084C9}" presName="wedge2Tx" presStyleLbl="node1" presStyleIdx="1" presStyleCnt="3">
        <dgm:presLayoutVars>
          <dgm:chMax val="0"/>
          <dgm:chPref val="0"/>
          <dgm:bulletEnabled val="1"/>
        </dgm:presLayoutVars>
      </dgm:prSet>
      <dgm:spPr/>
    </dgm:pt>
    <dgm:pt modelId="{37FB6166-2A6D-4C33-8BFC-288F2ADDF09E}" type="pres">
      <dgm:prSet presAssocID="{F1EE5302-49F7-4572-9365-4839926084C9}" presName="wedge3" presStyleLbl="node1" presStyleIdx="2" presStyleCnt="3"/>
      <dgm:spPr/>
    </dgm:pt>
    <dgm:pt modelId="{DA976B8D-39AC-46DE-B9DC-EB358577F3E3}" type="pres">
      <dgm:prSet presAssocID="{F1EE5302-49F7-4572-9365-4839926084C9}" presName="dummy3a" presStyleCnt="0"/>
      <dgm:spPr/>
    </dgm:pt>
    <dgm:pt modelId="{EA686D7F-D8B1-42CE-9F04-7A9930A07D6A}" type="pres">
      <dgm:prSet presAssocID="{F1EE5302-49F7-4572-9365-4839926084C9}" presName="dummy3b" presStyleCnt="0"/>
      <dgm:spPr/>
    </dgm:pt>
    <dgm:pt modelId="{A6CF401F-C62B-4139-8F36-5391A5519CF3}" type="pres">
      <dgm:prSet presAssocID="{F1EE5302-49F7-4572-9365-4839926084C9}" presName="wedge3Tx" presStyleLbl="node1" presStyleIdx="2" presStyleCnt="3">
        <dgm:presLayoutVars>
          <dgm:chMax val="0"/>
          <dgm:chPref val="0"/>
          <dgm:bulletEnabled val="1"/>
        </dgm:presLayoutVars>
      </dgm:prSet>
      <dgm:spPr/>
    </dgm:pt>
    <dgm:pt modelId="{0FF62EE4-233C-40FA-9E44-BB6C827F7D4D}" type="pres">
      <dgm:prSet presAssocID="{B4703985-7064-486E-A94E-99AA3D2FC795}" presName="arrowWedge1" presStyleLbl="fgSibTrans2D1" presStyleIdx="0" presStyleCnt="3"/>
      <dgm:spPr/>
    </dgm:pt>
    <dgm:pt modelId="{896D8BE3-1E53-42D7-A3EA-D6A8CC1F45CE}" type="pres">
      <dgm:prSet presAssocID="{D77CC486-FF16-4AAB-B56A-C82AF0DAF736}" presName="arrowWedge2" presStyleLbl="fgSibTrans2D1" presStyleIdx="1" presStyleCnt="3"/>
      <dgm:spPr/>
    </dgm:pt>
    <dgm:pt modelId="{E2C04641-326A-402B-81D5-C5F53A66101B}" type="pres">
      <dgm:prSet presAssocID="{43578791-26FC-43C1-948D-D57C347BFDCE}" presName="arrowWedge3" presStyleLbl="fgSibTrans2D1" presStyleIdx="2" presStyleCnt="3"/>
      <dgm:spPr/>
    </dgm:pt>
  </dgm:ptLst>
  <dgm:cxnLst>
    <dgm:cxn modelId="{E4C0D80A-6865-45D4-B9D2-6E4B7B5DF760}" type="presOf" srcId="{171DA2EC-5EEA-411F-A38E-DAF44DF3E761}" destId="{A92E9A4E-B426-4B6F-B1C6-BD19433D2EFF}" srcOrd="1" destOrd="0" presId="urn:microsoft.com/office/officeart/2005/8/layout/cycle8"/>
    <dgm:cxn modelId="{D5830410-512F-4973-BF5E-54084FC9D642}" type="presOf" srcId="{294D3155-9A75-4E06-8D58-FAA9B33AD5D9}" destId="{9C3AA639-1175-45A3-9506-17A66EFBA3FB}" srcOrd="0" destOrd="0" presId="urn:microsoft.com/office/officeart/2005/8/layout/cycle8"/>
    <dgm:cxn modelId="{E359B91F-129A-41F5-90A2-140E50A1A7D5}" type="presOf" srcId="{6F88EE4E-F6AA-4D58-98D6-5FC91D84C5DA}" destId="{37FB6166-2A6D-4C33-8BFC-288F2ADDF09E}" srcOrd="0" destOrd="0" presId="urn:microsoft.com/office/officeart/2005/8/layout/cycle8"/>
    <dgm:cxn modelId="{A19C7524-757C-45F7-8BBE-70ECA873D1CB}" srcId="{F1EE5302-49F7-4572-9365-4839926084C9}" destId="{294D3155-9A75-4E06-8D58-FAA9B33AD5D9}" srcOrd="0" destOrd="0" parTransId="{7A2038A3-874D-461B-A969-10F4B1940D66}" sibTransId="{B4703985-7064-486E-A94E-99AA3D2FC795}"/>
    <dgm:cxn modelId="{23599438-8F52-46F4-9B90-6A078A3B0099}" srcId="{F1EE5302-49F7-4572-9365-4839926084C9}" destId="{6F88EE4E-F6AA-4D58-98D6-5FC91D84C5DA}" srcOrd="2" destOrd="0" parTransId="{1F1A00B7-DE56-4B53-8F81-630F7A76DBDD}" sibTransId="{43578791-26FC-43C1-948D-D57C347BFDCE}"/>
    <dgm:cxn modelId="{1DC6AB7D-3B95-4660-84BA-2ABE0FB4C13F}" type="presOf" srcId="{6F88EE4E-F6AA-4D58-98D6-5FC91D84C5DA}" destId="{A6CF401F-C62B-4139-8F36-5391A5519CF3}" srcOrd="1" destOrd="0" presId="urn:microsoft.com/office/officeart/2005/8/layout/cycle8"/>
    <dgm:cxn modelId="{061F48C0-EE3D-445F-B1A1-352BCA5E7EB3}" type="presOf" srcId="{294D3155-9A75-4E06-8D58-FAA9B33AD5D9}" destId="{C595A837-49CC-4C5A-8E94-EC3F852316A6}" srcOrd="1" destOrd="0" presId="urn:microsoft.com/office/officeart/2005/8/layout/cycle8"/>
    <dgm:cxn modelId="{1B01DDC5-04B5-43C4-965B-96C20D8907A9}" srcId="{F1EE5302-49F7-4572-9365-4839926084C9}" destId="{171DA2EC-5EEA-411F-A38E-DAF44DF3E761}" srcOrd="1" destOrd="0" parTransId="{CD971D68-C40B-424C-8799-2E988FCD7C4F}" sibTransId="{D77CC486-FF16-4AAB-B56A-C82AF0DAF736}"/>
    <dgm:cxn modelId="{3761EAE9-2CB1-44E1-86FC-D07A9B8CB093}" type="presOf" srcId="{F1EE5302-49F7-4572-9365-4839926084C9}" destId="{2F4598EE-FD79-47F8-BB94-5C927CB1387E}" srcOrd="0" destOrd="0" presId="urn:microsoft.com/office/officeart/2005/8/layout/cycle8"/>
    <dgm:cxn modelId="{AC6768FC-B8C8-495C-B93F-867B45F18CA8}" type="presOf" srcId="{171DA2EC-5EEA-411F-A38E-DAF44DF3E761}" destId="{57B48410-1B95-44D3-9074-BD8B8A56327D}" srcOrd="0" destOrd="0" presId="urn:microsoft.com/office/officeart/2005/8/layout/cycle8"/>
    <dgm:cxn modelId="{FBC9738B-B4A7-4500-B85B-2BA877BDCE6D}" type="presParOf" srcId="{2F4598EE-FD79-47F8-BB94-5C927CB1387E}" destId="{9C3AA639-1175-45A3-9506-17A66EFBA3FB}" srcOrd="0" destOrd="0" presId="urn:microsoft.com/office/officeart/2005/8/layout/cycle8"/>
    <dgm:cxn modelId="{9EAE448B-12FF-4664-A104-76857911C933}" type="presParOf" srcId="{2F4598EE-FD79-47F8-BB94-5C927CB1387E}" destId="{10C2DDA4-9F4F-4A91-966A-2A1E50CD87FF}" srcOrd="1" destOrd="0" presId="urn:microsoft.com/office/officeart/2005/8/layout/cycle8"/>
    <dgm:cxn modelId="{3F3627C6-BCF2-4AE0-8271-A19C6B8BC7D7}" type="presParOf" srcId="{2F4598EE-FD79-47F8-BB94-5C927CB1387E}" destId="{D2E580B3-825F-4B1F-B004-7FB9ED04D200}" srcOrd="2" destOrd="0" presId="urn:microsoft.com/office/officeart/2005/8/layout/cycle8"/>
    <dgm:cxn modelId="{E89D0C71-4070-454E-BE7C-82BD0F84A25B}" type="presParOf" srcId="{2F4598EE-FD79-47F8-BB94-5C927CB1387E}" destId="{C595A837-49CC-4C5A-8E94-EC3F852316A6}" srcOrd="3" destOrd="0" presId="urn:microsoft.com/office/officeart/2005/8/layout/cycle8"/>
    <dgm:cxn modelId="{A82DC301-14BE-4CF7-990D-CFB820945615}" type="presParOf" srcId="{2F4598EE-FD79-47F8-BB94-5C927CB1387E}" destId="{57B48410-1B95-44D3-9074-BD8B8A56327D}" srcOrd="4" destOrd="0" presId="urn:microsoft.com/office/officeart/2005/8/layout/cycle8"/>
    <dgm:cxn modelId="{C962CD6C-1572-4BA7-A81C-6EB7BAE23AFB}" type="presParOf" srcId="{2F4598EE-FD79-47F8-BB94-5C927CB1387E}" destId="{54D53D44-FB8D-4510-88BD-9BFFE8FD608F}" srcOrd="5" destOrd="0" presId="urn:microsoft.com/office/officeart/2005/8/layout/cycle8"/>
    <dgm:cxn modelId="{B2AF5F55-D44A-46D2-868B-7A31F13ABB6B}" type="presParOf" srcId="{2F4598EE-FD79-47F8-BB94-5C927CB1387E}" destId="{1FFE90FB-753D-422B-81FB-94A3C920472B}" srcOrd="6" destOrd="0" presId="urn:microsoft.com/office/officeart/2005/8/layout/cycle8"/>
    <dgm:cxn modelId="{E5573D4F-C387-4B42-A2F7-8A7DB14FCD2C}" type="presParOf" srcId="{2F4598EE-FD79-47F8-BB94-5C927CB1387E}" destId="{A92E9A4E-B426-4B6F-B1C6-BD19433D2EFF}" srcOrd="7" destOrd="0" presId="urn:microsoft.com/office/officeart/2005/8/layout/cycle8"/>
    <dgm:cxn modelId="{2676A8F7-DF79-456B-A7AA-1368935865C1}" type="presParOf" srcId="{2F4598EE-FD79-47F8-BB94-5C927CB1387E}" destId="{37FB6166-2A6D-4C33-8BFC-288F2ADDF09E}" srcOrd="8" destOrd="0" presId="urn:microsoft.com/office/officeart/2005/8/layout/cycle8"/>
    <dgm:cxn modelId="{98FCB50D-8C23-4DFA-8D63-CF0074E95FD1}" type="presParOf" srcId="{2F4598EE-FD79-47F8-BB94-5C927CB1387E}" destId="{DA976B8D-39AC-46DE-B9DC-EB358577F3E3}" srcOrd="9" destOrd="0" presId="urn:microsoft.com/office/officeart/2005/8/layout/cycle8"/>
    <dgm:cxn modelId="{CA99A839-2E5E-48DB-8336-51E1B93A2225}" type="presParOf" srcId="{2F4598EE-FD79-47F8-BB94-5C927CB1387E}" destId="{EA686D7F-D8B1-42CE-9F04-7A9930A07D6A}" srcOrd="10" destOrd="0" presId="urn:microsoft.com/office/officeart/2005/8/layout/cycle8"/>
    <dgm:cxn modelId="{7A5FC2FD-5FAE-40DF-984A-2E799E00A81A}" type="presParOf" srcId="{2F4598EE-FD79-47F8-BB94-5C927CB1387E}" destId="{A6CF401F-C62B-4139-8F36-5391A5519CF3}" srcOrd="11" destOrd="0" presId="urn:microsoft.com/office/officeart/2005/8/layout/cycle8"/>
    <dgm:cxn modelId="{5E7D34B3-742C-4C79-AEB4-28987A9ECCC4}" type="presParOf" srcId="{2F4598EE-FD79-47F8-BB94-5C927CB1387E}" destId="{0FF62EE4-233C-40FA-9E44-BB6C827F7D4D}" srcOrd="12" destOrd="0" presId="urn:microsoft.com/office/officeart/2005/8/layout/cycle8"/>
    <dgm:cxn modelId="{B006A8F9-3F0B-4785-A59D-CAEEF6A76809}" type="presParOf" srcId="{2F4598EE-FD79-47F8-BB94-5C927CB1387E}" destId="{896D8BE3-1E53-42D7-A3EA-D6A8CC1F45CE}" srcOrd="13" destOrd="0" presId="urn:microsoft.com/office/officeart/2005/8/layout/cycle8"/>
    <dgm:cxn modelId="{6BE53D42-36E3-4D03-A156-EEA51DAFC8D1}" type="presParOf" srcId="{2F4598EE-FD79-47F8-BB94-5C927CB1387E}" destId="{E2C04641-326A-402B-81D5-C5F53A66101B}"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E5302-49F7-4572-9365-4839926084C9}" type="doc">
      <dgm:prSet loTypeId="urn:microsoft.com/office/officeart/2005/8/layout/cycle8" loCatId="cycle" qsTypeId="urn:microsoft.com/office/officeart/2005/8/quickstyle/simple1" qsCatId="simple" csTypeId="urn:microsoft.com/office/officeart/2005/8/colors/accent1_5" csCatId="accent1" phldr="1"/>
      <dgm:spPr/>
    </dgm:pt>
    <dgm:pt modelId="{294D3155-9A75-4E06-8D58-FAA9B33AD5D9}">
      <dgm:prSet phldrT="[Text]" custT="1"/>
      <dgm:spPr/>
      <dgm:t>
        <a:bodyPr/>
        <a:lstStyle/>
        <a:p>
          <a:r>
            <a:rPr lang="pl-PL" sz="2400" dirty="0">
              <a:solidFill>
                <a:schemeClr val="tx1"/>
              </a:solidFill>
            </a:rPr>
            <a:t>1. Generating</a:t>
          </a:r>
          <a:endParaRPr lang="en-US" sz="2400" dirty="0">
            <a:solidFill>
              <a:schemeClr val="tx1"/>
            </a:solidFill>
          </a:endParaRPr>
        </a:p>
      </dgm:t>
    </dgm:pt>
    <dgm:pt modelId="{7A2038A3-874D-461B-A969-10F4B1940D66}" type="parTrans" cxnId="{A19C7524-757C-45F7-8BBE-70ECA873D1CB}">
      <dgm:prSet/>
      <dgm:spPr/>
      <dgm:t>
        <a:bodyPr/>
        <a:lstStyle/>
        <a:p>
          <a:endParaRPr lang="en-US"/>
        </a:p>
      </dgm:t>
    </dgm:pt>
    <dgm:pt modelId="{B4703985-7064-486E-A94E-99AA3D2FC795}" type="sibTrans" cxnId="{A19C7524-757C-45F7-8BBE-70ECA873D1CB}">
      <dgm:prSet/>
      <dgm:spPr/>
      <dgm:t>
        <a:bodyPr/>
        <a:lstStyle/>
        <a:p>
          <a:endParaRPr lang="en-US"/>
        </a:p>
      </dgm:t>
    </dgm:pt>
    <dgm:pt modelId="{171DA2EC-5EEA-411F-A38E-DAF44DF3E761}">
      <dgm:prSet phldrT="[Text]" custT="1"/>
      <dgm:spPr/>
      <dgm:t>
        <a:bodyPr/>
        <a:lstStyle/>
        <a:p>
          <a:r>
            <a:rPr lang="pl-PL" sz="2400" dirty="0">
              <a:solidFill>
                <a:schemeClr val="tx1"/>
              </a:solidFill>
            </a:rPr>
            <a:t>2. Observing</a:t>
          </a:r>
          <a:endParaRPr lang="en-US" sz="2400" dirty="0">
            <a:solidFill>
              <a:schemeClr val="tx1"/>
            </a:solidFill>
          </a:endParaRPr>
        </a:p>
      </dgm:t>
    </dgm:pt>
    <dgm:pt modelId="{CD971D68-C40B-424C-8799-2E988FCD7C4F}" type="parTrans" cxnId="{1B01DDC5-04B5-43C4-965B-96C20D8907A9}">
      <dgm:prSet/>
      <dgm:spPr/>
      <dgm:t>
        <a:bodyPr/>
        <a:lstStyle/>
        <a:p>
          <a:endParaRPr lang="en-US"/>
        </a:p>
      </dgm:t>
    </dgm:pt>
    <dgm:pt modelId="{D77CC486-FF16-4AAB-B56A-C82AF0DAF736}" type="sibTrans" cxnId="{1B01DDC5-04B5-43C4-965B-96C20D8907A9}">
      <dgm:prSet/>
      <dgm:spPr/>
      <dgm:t>
        <a:bodyPr/>
        <a:lstStyle/>
        <a:p>
          <a:endParaRPr lang="en-US"/>
        </a:p>
      </dgm:t>
    </dgm:pt>
    <dgm:pt modelId="{6F88EE4E-F6AA-4D58-98D6-5FC91D84C5DA}">
      <dgm:prSet phldrT="[Text]" custT="1"/>
      <dgm:spPr/>
      <dgm:t>
        <a:bodyPr/>
        <a:lstStyle/>
        <a:p>
          <a:r>
            <a:rPr lang="pl-PL" sz="2400" dirty="0">
              <a:solidFill>
                <a:schemeClr val="tx1"/>
              </a:solidFill>
            </a:rPr>
            <a:t>3.Updating</a:t>
          </a:r>
          <a:endParaRPr lang="en-US" sz="2400" dirty="0">
            <a:solidFill>
              <a:schemeClr val="tx1"/>
            </a:solidFill>
          </a:endParaRPr>
        </a:p>
      </dgm:t>
    </dgm:pt>
    <dgm:pt modelId="{1F1A00B7-DE56-4B53-8F81-630F7A76DBDD}" type="parTrans" cxnId="{23599438-8F52-46F4-9B90-6A078A3B0099}">
      <dgm:prSet/>
      <dgm:spPr/>
      <dgm:t>
        <a:bodyPr/>
        <a:lstStyle/>
        <a:p>
          <a:endParaRPr lang="en-US"/>
        </a:p>
      </dgm:t>
    </dgm:pt>
    <dgm:pt modelId="{43578791-26FC-43C1-948D-D57C347BFDCE}" type="sibTrans" cxnId="{23599438-8F52-46F4-9B90-6A078A3B0099}">
      <dgm:prSet/>
      <dgm:spPr/>
      <dgm:t>
        <a:bodyPr/>
        <a:lstStyle/>
        <a:p>
          <a:endParaRPr lang="en-US"/>
        </a:p>
      </dgm:t>
    </dgm:pt>
    <dgm:pt modelId="{2F4598EE-FD79-47F8-BB94-5C927CB1387E}" type="pres">
      <dgm:prSet presAssocID="{F1EE5302-49F7-4572-9365-4839926084C9}" presName="compositeShape" presStyleCnt="0">
        <dgm:presLayoutVars>
          <dgm:chMax val="7"/>
          <dgm:dir/>
          <dgm:resizeHandles val="exact"/>
        </dgm:presLayoutVars>
      </dgm:prSet>
      <dgm:spPr/>
    </dgm:pt>
    <dgm:pt modelId="{9C3AA639-1175-45A3-9506-17A66EFBA3FB}" type="pres">
      <dgm:prSet presAssocID="{F1EE5302-49F7-4572-9365-4839926084C9}" presName="wedge1" presStyleLbl="node1" presStyleIdx="0" presStyleCnt="3"/>
      <dgm:spPr/>
    </dgm:pt>
    <dgm:pt modelId="{10C2DDA4-9F4F-4A91-966A-2A1E50CD87FF}" type="pres">
      <dgm:prSet presAssocID="{F1EE5302-49F7-4572-9365-4839926084C9}" presName="dummy1a" presStyleCnt="0"/>
      <dgm:spPr/>
    </dgm:pt>
    <dgm:pt modelId="{D2E580B3-825F-4B1F-B004-7FB9ED04D200}" type="pres">
      <dgm:prSet presAssocID="{F1EE5302-49F7-4572-9365-4839926084C9}" presName="dummy1b" presStyleCnt="0"/>
      <dgm:spPr/>
    </dgm:pt>
    <dgm:pt modelId="{C595A837-49CC-4C5A-8E94-EC3F852316A6}" type="pres">
      <dgm:prSet presAssocID="{F1EE5302-49F7-4572-9365-4839926084C9}" presName="wedge1Tx" presStyleLbl="node1" presStyleIdx="0" presStyleCnt="3">
        <dgm:presLayoutVars>
          <dgm:chMax val="0"/>
          <dgm:chPref val="0"/>
          <dgm:bulletEnabled val="1"/>
        </dgm:presLayoutVars>
      </dgm:prSet>
      <dgm:spPr/>
    </dgm:pt>
    <dgm:pt modelId="{57B48410-1B95-44D3-9074-BD8B8A56327D}" type="pres">
      <dgm:prSet presAssocID="{F1EE5302-49F7-4572-9365-4839926084C9}" presName="wedge2" presStyleLbl="node1" presStyleIdx="1" presStyleCnt="3"/>
      <dgm:spPr/>
    </dgm:pt>
    <dgm:pt modelId="{54D53D44-FB8D-4510-88BD-9BFFE8FD608F}" type="pres">
      <dgm:prSet presAssocID="{F1EE5302-49F7-4572-9365-4839926084C9}" presName="dummy2a" presStyleCnt="0"/>
      <dgm:spPr/>
    </dgm:pt>
    <dgm:pt modelId="{1FFE90FB-753D-422B-81FB-94A3C920472B}" type="pres">
      <dgm:prSet presAssocID="{F1EE5302-49F7-4572-9365-4839926084C9}" presName="dummy2b" presStyleCnt="0"/>
      <dgm:spPr/>
    </dgm:pt>
    <dgm:pt modelId="{A92E9A4E-B426-4B6F-B1C6-BD19433D2EFF}" type="pres">
      <dgm:prSet presAssocID="{F1EE5302-49F7-4572-9365-4839926084C9}" presName="wedge2Tx" presStyleLbl="node1" presStyleIdx="1" presStyleCnt="3">
        <dgm:presLayoutVars>
          <dgm:chMax val="0"/>
          <dgm:chPref val="0"/>
          <dgm:bulletEnabled val="1"/>
        </dgm:presLayoutVars>
      </dgm:prSet>
      <dgm:spPr/>
    </dgm:pt>
    <dgm:pt modelId="{37FB6166-2A6D-4C33-8BFC-288F2ADDF09E}" type="pres">
      <dgm:prSet presAssocID="{F1EE5302-49F7-4572-9365-4839926084C9}" presName="wedge3" presStyleLbl="node1" presStyleIdx="2" presStyleCnt="3"/>
      <dgm:spPr/>
    </dgm:pt>
    <dgm:pt modelId="{DA976B8D-39AC-46DE-B9DC-EB358577F3E3}" type="pres">
      <dgm:prSet presAssocID="{F1EE5302-49F7-4572-9365-4839926084C9}" presName="dummy3a" presStyleCnt="0"/>
      <dgm:spPr/>
    </dgm:pt>
    <dgm:pt modelId="{EA686D7F-D8B1-42CE-9F04-7A9930A07D6A}" type="pres">
      <dgm:prSet presAssocID="{F1EE5302-49F7-4572-9365-4839926084C9}" presName="dummy3b" presStyleCnt="0"/>
      <dgm:spPr/>
    </dgm:pt>
    <dgm:pt modelId="{A6CF401F-C62B-4139-8F36-5391A5519CF3}" type="pres">
      <dgm:prSet presAssocID="{F1EE5302-49F7-4572-9365-4839926084C9}" presName="wedge3Tx" presStyleLbl="node1" presStyleIdx="2" presStyleCnt="3">
        <dgm:presLayoutVars>
          <dgm:chMax val="0"/>
          <dgm:chPref val="0"/>
          <dgm:bulletEnabled val="1"/>
        </dgm:presLayoutVars>
      </dgm:prSet>
      <dgm:spPr/>
    </dgm:pt>
    <dgm:pt modelId="{0FF62EE4-233C-40FA-9E44-BB6C827F7D4D}" type="pres">
      <dgm:prSet presAssocID="{B4703985-7064-486E-A94E-99AA3D2FC795}" presName="arrowWedge1" presStyleLbl="fgSibTrans2D1" presStyleIdx="0" presStyleCnt="3"/>
      <dgm:spPr/>
    </dgm:pt>
    <dgm:pt modelId="{896D8BE3-1E53-42D7-A3EA-D6A8CC1F45CE}" type="pres">
      <dgm:prSet presAssocID="{D77CC486-FF16-4AAB-B56A-C82AF0DAF736}" presName="arrowWedge2" presStyleLbl="fgSibTrans2D1" presStyleIdx="1" presStyleCnt="3"/>
      <dgm:spPr/>
    </dgm:pt>
    <dgm:pt modelId="{E2C04641-326A-402B-81D5-C5F53A66101B}" type="pres">
      <dgm:prSet presAssocID="{43578791-26FC-43C1-948D-D57C347BFDCE}" presName="arrowWedge3" presStyleLbl="fgSibTrans2D1" presStyleIdx="2" presStyleCnt="3"/>
      <dgm:spPr/>
    </dgm:pt>
  </dgm:ptLst>
  <dgm:cxnLst>
    <dgm:cxn modelId="{E4C0D80A-6865-45D4-B9D2-6E4B7B5DF760}" type="presOf" srcId="{171DA2EC-5EEA-411F-A38E-DAF44DF3E761}" destId="{A92E9A4E-B426-4B6F-B1C6-BD19433D2EFF}" srcOrd="1" destOrd="0" presId="urn:microsoft.com/office/officeart/2005/8/layout/cycle8"/>
    <dgm:cxn modelId="{D5830410-512F-4973-BF5E-54084FC9D642}" type="presOf" srcId="{294D3155-9A75-4E06-8D58-FAA9B33AD5D9}" destId="{9C3AA639-1175-45A3-9506-17A66EFBA3FB}" srcOrd="0" destOrd="0" presId="urn:microsoft.com/office/officeart/2005/8/layout/cycle8"/>
    <dgm:cxn modelId="{E359B91F-129A-41F5-90A2-140E50A1A7D5}" type="presOf" srcId="{6F88EE4E-F6AA-4D58-98D6-5FC91D84C5DA}" destId="{37FB6166-2A6D-4C33-8BFC-288F2ADDF09E}" srcOrd="0" destOrd="0" presId="urn:microsoft.com/office/officeart/2005/8/layout/cycle8"/>
    <dgm:cxn modelId="{A19C7524-757C-45F7-8BBE-70ECA873D1CB}" srcId="{F1EE5302-49F7-4572-9365-4839926084C9}" destId="{294D3155-9A75-4E06-8D58-FAA9B33AD5D9}" srcOrd="0" destOrd="0" parTransId="{7A2038A3-874D-461B-A969-10F4B1940D66}" sibTransId="{B4703985-7064-486E-A94E-99AA3D2FC795}"/>
    <dgm:cxn modelId="{23599438-8F52-46F4-9B90-6A078A3B0099}" srcId="{F1EE5302-49F7-4572-9365-4839926084C9}" destId="{6F88EE4E-F6AA-4D58-98D6-5FC91D84C5DA}" srcOrd="2" destOrd="0" parTransId="{1F1A00B7-DE56-4B53-8F81-630F7A76DBDD}" sibTransId="{43578791-26FC-43C1-948D-D57C347BFDCE}"/>
    <dgm:cxn modelId="{1DC6AB7D-3B95-4660-84BA-2ABE0FB4C13F}" type="presOf" srcId="{6F88EE4E-F6AA-4D58-98D6-5FC91D84C5DA}" destId="{A6CF401F-C62B-4139-8F36-5391A5519CF3}" srcOrd="1" destOrd="0" presId="urn:microsoft.com/office/officeart/2005/8/layout/cycle8"/>
    <dgm:cxn modelId="{061F48C0-EE3D-445F-B1A1-352BCA5E7EB3}" type="presOf" srcId="{294D3155-9A75-4E06-8D58-FAA9B33AD5D9}" destId="{C595A837-49CC-4C5A-8E94-EC3F852316A6}" srcOrd="1" destOrd="0" presId="urn:microsoft.com/office/officeart/2005/8/layout/cycle8"/>
    <dgm:cxn modelId="{1B01DDC5-04B5-43C4-965B-96C20D8907A9}" srcId="{F1EE5302-49F7-4572-9365-4839926084C9}" destId="{171DA2EC-5EEA-411F-A38E-DAF44DF3E761}" srcOrd="1" destOrd="0" parTransId="{CD971D68-C40B-424C-8799-2E988FCD7C4F}" sibTransId="{D77CC486-FF16-4AAB-B56A-C82AF0DAF736}"/>
    <dgm:cxn modelId="{3761EAE9-2CB1-44E1-86FC-D07A9B8CB093}" type="presOf" srcId="{F1EE5302-49F7-4572-9365-4839926084C9}" destId="{2F4598EE-FD79-47F8-BB94-5C927CB1387E}" srcOrd="0" destOrd="0" presId="urn:microsoft.com/office/officeart/2005/8/layout/cycle8"/>
    <dgm:cxn modelId="{AC6768FC-B8C8-495C-B93F-867B45F18CA8}" type="presOf" srcId="{171DA2EC-5EEA-411F-A38E-DAF44DF3E761}" destId="{57B48410-1B95-44D3-9074-BD8B8A56327D}" srcOrd="0" destOrd="0" presId="urn:microsoft.com/office/officeart/2005/8/layout/cycle8"/>
    <dgm:cxn modelId="{FBC9738B-B4A7-4500-B85B-2BA877BDCE6D}" type="presParOf" srcId="{2F4598EE-FD79-47F8-BB94-5C927CB1387E}" destId="{9C3AA639-1175-45A3-9506-17A66EFBA3FB}" srcOrd="0" destOrd="0" presId="urn:microsoft.com/office/officeart/2005/8/layout/cycle8"/>
    <dgm:cxn modelId="{9EAE448B-12FF-4664-A104-76857911C933}" type="presParOf" srcId="{2F4598EE-FD79-47F8-BB94-5C927CB1387E}" destId="{10C2DDA4-9F4F-4A91-966A-2A1E50CD87FF}" srcOrd="1" destOrd="0" presId="urn:microsoft.com/office/officeart/2005/8/layout/cycle8"/>
    <dgm:cxn modelId="{3F3627C6-BCF2-4AE0-8271-A19C6B8BC7D7}" type="presParOf" srcId="{2F4598EE-FD79-47F8-BB94-5C927CB1387E}" destId="{D2E580B3-825F-4B1F-B004-7FB9ED04D200}" srcOrd="2" destOrd="0" presId="urn:microsoft.com/office/officeart/2005/8/layout/cycle8"/>
    <dgm:cxn modelId="{E89D0C71-4070-454E-BE7C-82BD0F84A25B}" type="presParOf" srcId="{2F4598EE-FD79-47F8-BB94-5C927CB1387E}" destId="{C595A837-49CC-4C5A-8E94-EC3F852316A6}" srcOrd="3" destOrd="0" presId="urn:microsoft.com/office/officeart/2005/8/layout/cycle8"/>
    <dgm:cxn modelId="{A82DC301-14BE-4CF7-990D-CFB820945615}" type="presParOf" srcId="{2F4598EE-FD79-47F8-BB94-5C927CB1387E}" destId="{57B48410-1B95-44D3-9074-BD8B8A56327D}" srcOrd="4" destOrd="0" presId="urn:microsoft.com/office/officeart/2005/8/layout/cycle8"/>
    <dgm:cxn modelId="{C962CD6C-1572-4BA7-A81C-6EB7BAE23AFB}" type="presParOf" srcId="{2F4598EE-FD79-47F8-BB94-5C927CB1387E}" destId="{54D53D44-FB8D-4510-88BD-9BFFE8FD608F}" srcOrd="5" destOrd="0" presId="urn:microsoft.com/office/officeart/2005/8/layout/cycle8"/>
    <dgm:cxn modelId="{B2AF5F55-D44A-46D2-868B-7A31F13ABB6B}" type="presParOf" srcId="{2F4598EE-FD79-47F8-BB94-5C927CB1387E}" destId="{1FFE90FB-753D-422B-81FB-94A3C920472B}" srcOrd="6" destOrd="0" presId="urn:microsoft.com/office/officeart/2005/8/layout/cycle8"/>
    <dgm:cxn modelId="{E5573D4F-C387-4B42-A2F7-8A7DB14FCD2C}" type="presParOf" srcId="{2F4598EE-FD79-47F8-BB94-5C927CB1387E}" destId="{A92E9A4E-B426-4B6F-B1C6-BD19433D2EFF}" srcOrd="7" destOrd="0" presId="urn:microsoft.com/office/officeart/2005/8/layout/cycle8"/>
    <dgm:cxn modelId="{2676A8F7-DF79-456B-A7AA-1368935865C1}" type="presParOf" srcId="{2F4598EE-FD79-47F8-BB94-5C927CB1387E}" destId="{37FB6166-2A6D-4C33-8BFC-288F2ADDF09E}" srcOrd="8" destOrd="0" presId="urn:microsoft.com/office/officeart/2005/8/layout/cycle8"/>
    <dgm:cxn modelId="{98FCB50D-8C23-4DFA-8D63-CF0074E95FD1}" type="presParOf" srcId="{2F4598EE-FD79-47F8-BB94-5C927CB1387E}" destId="{DA976B8D-39AC-46DE-B9DC-EB358577F3E3}" srcOrd="9" destOrd="0" presId="urn:microsoft.com/office/officeart/2005/8/layout/cycle8"/>
    <dgm:cxn modelId="{CA99A839-2E5E-48DB-8336-51E1B93A2225}" type="presParOf" srcId="{2F4598EE-FD79-47F8-BB94-5C927CB1387E}" destId="{EA686D7F-D8B1-42CE-9F04-7A9930A07D6A}" srcOrd="10" destOrd="0" presId="urn:microsoft.com/office/officeart/2005/8/layout/cycle8"/>
    <dgm:cxn modelId="{7A5FC2FD-5FAE-40DF-984A-2E799E00A81A}" type="presParOf" srcId="{2F4598EE-FD79-47F8-BB94-5C927CB1387E}" destId="{A6CF401F-C62B-4139-8F36-5391A5519CF3}" srcOrd="11" destOrd="0" presId="urn:microsoft.com/office/officeart/2005/8/layout/cycle8"/>
    <dgm:cxn modelId="{5E7D34B3-742C-4C79-AEB4-28987A9ECCC4}" type="presParOf" srcId="{2F4598EE-FD79-47F8-BB94-5C927CB1387E}" destId="{0FF62EE4-233C-40FA-9E44-BB6C827F7D4D}" srcOrd="12" destOrd="0" presId="urn:microsoft.com/office/officeart/2005/8/layout/cycle8"/>
    <dgm:cxn modelId="{B006A8F9-3F0B-4785-A59D-CAEEF6A76809}" type="presParOf" srcId="{2F4598EE-FD79-47F8-BB94-5C927CB1387E}" destId="{896D8BE3-1E53-42D7-A3EA-D6A8CC1F45CE}" srcOrd="13" destOrd="0" presId="urn:microsoft.com/office/officeart/2005/8/layout/cycle8"/>
    <dgm:cxn modelId="{6BE53D42-36E3-4D03-A156-EEA51DAFC8D1}" type="presParOf" srcId="{2F4598EE-FD79-47F8-BB94-5C927CB1387E}" destId="{E2C04641-326A-402B-81D5-C5F53A66101B}"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EE5302-49F7-4572-9365-4839926084C9}" type="doc">
      <dgm:prSet loTypeId="urn:microsoft.com/office/officeart/2005/8/layout/cycle8" loCatId="cycle" qsTypeId="urn:microsoft.com/office/officeart/2005/8/quickstyle/simple1" qsCatId="simple" csTypeId="urn:microsoft.com/office/officeart/2005/8/colors/accent1_5" csCatId="accent1" phldr="1"/>
      <dgm:spPr/>
    </dgm:pt>
    <dgm:pt modelId="{294D3155-9A75-4E06-8D58-FAA9B33AD5D9}">
      <dgm:prSet phldrT="[Text]" custT="1"/>
      <dgm:spPr/>
      <dgm:t>
        <a:bodyPr/>
        <a:lstStyle/>
        <a:p>
          <a:endParaRPr lang="en-US" sz="2400" dirty="0">
            <a:solidFill>
              <a:schemeClr val="tx1"/>
            </a:solidFill>
          </a:endParaRPr>
        </a:p>
      </dgm:t>
    </dgm:pt>
    <dgm:pt modelId="{B4703985-7064-486E-A94E-99AA3D2FC795}" type="sibTrans" cxnId="{A19C7524-757C-45F7-8BBE-70ECA873D1CB}">
      <dgm:prSet/>
      <dgm:spPr/>
      <dgm:t>
        <a:bodyPr/>
        <a:lstStyle/>
        <a:p>
          <a:endParaRPr lang="en-US"/>
        </a:p>
      </dgm:t>
    </dgm:pt>
    <dgm:pt modelId="{7A2038A3-874D-461B-A969-10F4B1940D66}" type="parTrans" cxnId="{A19C7524-757C-45F7-8BBE-70ECA873D1CB}">
      <dgm:prSet/>
      <dgm:spPr/>
      <dgm:t>
        <a:bodyPr/>
        <a:lstStyle/>
        <a:p>
          <a:endParaRPr lang="en-US"/>
        </a:p>
      </dgm:t>
    </dgm:pt>
    <dgm:pt modelId="{171DA2EC-5EEA-411F-A38E-DAF44DF3E761}">
      <dgm:prSet phldrT="[Text]" custT="1"/>
      <dgm:spPr/>
      <dgm:t>
        <a:bodyPr/>
        <a:lstStyle/>
        <a:p>
          <a:endParaRPr lang="en-US" sz="2400" dirty="0">
            <a:solidFill>
              <a:schemeClr val="tx1"/>
            </a:solidFill>
          </a:endParaRPr>
        </a:p>
      </dgm:t>
    </dgm:pt>
    <dgm:pt modelId="{D77CC486-FF16-4AAB-B56A-C82AF0DAF736}" type="sibTrans" cxnId="{1B01DDC5-04B5-43C4-965B-96C20D8907A9}">
      <dgm:prSet/>
      <dgm:spPr/>
      <dgm:t>
        <a:bodyPr/>
        <a:lstStyle/>
        <a:p>
          <a:endParaRPr lang="en-US"/>
        </a:p>
      </dgm:t>
    </dgm:pt>
    <dgm:pt modelId="{CD971D68-C40B-424C-8799-2E988FCD7C4F}" type="parTrans" cxnId="{1B01DDC5-04B5-43C4-965B-96C20D8907A9}">
      <dgm:prSet/>
      <dgm:spPr/>
      <dgm:t>
        <a:bodyPr/>
        <a:lstStyle/>
        <a:p>
          <a:endParaRPr lang="en-US"/>
        </a:p>
      </dgm:t>
    </dgm:pt>
    <dgm:pt modelId="{6F88EE4E-F6AA-4D58-98D6-5FC91D84C5DA}">
      <dgm:prSet phldrT="[Text]" custT="1"/>
      <dgm:spPr/>
      <dgm:t>
        <a:bodyPr/>
        <a:lstStyle/>
        <a:p>
          <a:endParaRPr lang="en-US" sz="2400" dirty="0">
            <a:solidFill>
              <a:schemeClr val="tx1"/>
            </a:solidFill>
          </a:endParaRPr>
        </a:p>
      </dgm:t>
    </dgm:pt>
    <dgm:pt modelId="{43578791-26FC-43C1-948D-D57C347BFDCE}" type="sibTrans" cxnId="{23599438-8F52-46F4-9B90-6A078A3B0099}">
      <dgm:prSet/>
      <dgm:spPr/>
      <dgm:t>
        <a:bodyPr/>
        <a:lstStyle/>
        <a:p>
          <a:endParaRPr lang="en-US"/>
        </a:p>
      </dgm:t>
    </dgm:pt>
    <dgm:pt modelId="{1F1A00B7-DE56-4B53-8F81-630F7A76DBDD}" type="parTrans" cxnId="{23599438-8F52-46F4-9B90-6A078A3B0099}">
      <dgm:prSet/>
      <dgm:spPr/>
      <dgm:t>
        <a:bodyPr/>
        <a:lstStyle/>
        <a:p>
          <a:endParaRPr lang="en-US"/>
        </a:p>
      </dgm:t>
    </dgm:pt>
    <dgm:pt modelId="{2F4598EE-FD79-47F8-BB94-5C927CB1387E}" type="pres">
      <dgm:prSet presAssocID="{F1EE5302-49F7-4572-9365-4839926084C9}" presName="compositeShape" presStyleCnt="0">
        <dgm:presLayoutVars>
          <dgm:chMax val="7"/>
          <dgm:dir/>
          <dgm:resizeHandles val="exact"/>
        </dgm:presLayoutVars>
      </dgm:prSet>
      <dgm:spPr/>
    </dgm:pt>
    <dgm:pt modelId="{9C3AA639-1175-45A3-9506-17A66EFBA3FB}" type="pres">
      <dgm:prSet presAssocID="{F1EE5302-49F7-4572-9365-4839926084C9}" presName="wedge1" presStyleLbl="node1" presStyleIdx="0" presStyleCnt="3"/>
      <dgm:spPr/>
    </dgm:pt>
    <dgm:pt modelId="{10C2DDA4-9F4F-4A91-966A-2A1E50CD87FF}" type="pres">
      <dgm:prSet presAssocID="{F1EE5302-49F7-4572-9365-4839926084C9}" presName="dummy1a" presStyleCnt="0"/>
      <dgm:spPr/>
    </dgm:pt>
    <dgm:pt modelId="{D2E580B3-825F-4B1F-B004-7FB9ED04D200}" type="pres">
      <dgm:prSet presAssocID="{F1EE5302-49F7-4572-9365-4839926084C9}" presName="dummy1b" presStyleCnt="0"/>
      <dgm:spPr/>
    </dgm:pt>
    <dgm:pt modelId="{C595A837-49CC-4C5A-8E94-EC3F852316A6}" type="pres">
      <dgm:prSet presAssocID="{F1EE5302-49F7-4572-9365-4839926084C9}" presName="wedge1Tx" presStyleLbl="node1" presStyleIdx="0" presStyleCnt="3">
        <dgm:presLayoutVars>
          <dgm:chMax val="0"/>
          <dgm:chPref val="0"/>
          <dgm:bulletEnabled val="1"/>
        </dgm:presLayoutVars>
      </dgm:prSet>
      <dgm:spPr/>
    </dgm:pt>
    <dgm:pt modelId="{57B48410-1B95-44D3-9074-BD8B8A56327D}" type="pres">
      <dgm:prSet presAssocID="{F1EE5302-49F7-4572-9365-4839926084C9}" presName="wedge2" presStyleLbl="node1" presStyleIdx="1" presStyleCnt="3"/>
      <dgm:spPr/>
    </dgm:pt>
    <dgm:pt modelId="{54D53D44-FB8D-4510-88BD-9BFFE8FD608F}" type="pres">
      <dgm:prSet presAssocID="{F1EE5302-49F7-4572-9365-4839926084C9}" presName="dummy2a" presStyleCnt="0"/>
      <dgm:spPr/>
    </dgm:pt>
    <dgm:pt modelId="{1FFE90FB-753D-422B-81FB-94A3C920472B}" type="pres">
      <dgm:prSet presAssocID="{F1EE5302-49F7-4572-9365-4839926084C9}" presName="dummy2b" presStyleCnt="0"/>
      <dgm:spPr/>
    </dgm:pt>
    <dgm:pt modelId="{A92E9A4E-B426-4B6F-B1C6-BD19433D2EFF}" type="pres">
      <dgm:prSet presAssocID="{F1EE5302-49F7-4572-9365-4839926084C9}" presName="wedge2Tx" presStyleLbl="node1" presStyleIdx="1" presStyleCnt="3">
        <dgm:presLayoutVars>
          <dgm:chMax val="0"/>
          <dgm:chPref val="0"/>
          <dgm:bulletEnabled val="1"/>
        </dgm:presLayoutVars>
      </dgm:prSet>
      <dgm:spPr/>
    </dgm:pt>
    <dgm:pt modelId="{37FB6166-2A6D-4C33-8BFC-288F2ADDF09E}" type="pres">
      <dgm:prSet presAssocID="{F1EE5302-49F7-4572-9365-4839926084C9}" presName="wedge3" presStyleLbl="node1" presStyleIdx="2" presStyleCnt="3"/>
      <dgm:spPr/>
    </dgm:pt>
    <dgm:pt modelId="{DA976B8D-39AC-46DE-B9DC-EB358577F3E3}" type="pres">
      <dgm:prSet presAssocID="{F1EE5302-49F7-4572-9365-4839926084C9}" presName="dummy3a" presStyleCnt="0"/>
      <dgm:spPr/>
    </dgm:pt>
    <dgm:pt modelId="{EA686D7F-D8B1-42CE-9F04-7A9930A07D6A}" type="pres">
      <dgm:prSet presAssocID="{F1EE5302-49F7-4572-9365-4839926084C9}" presName="dummy3b" presStyleCnt="0"/>
      <dgm:spPr/>
    </dgm:pt>
    <dgm:pt modelId="{A6CF401F-C62B-4139-8F36-5391A5519CF3}" type="pres">
      <dgm:prSet presAssocID="{F1EE5302-49F7-4572-9365-4839926084C9}" presName="wedge3Tx" presStyleLbl="node1" presStyleIdx="2" presStyleCnt="3">
        <dgm:presLayoutVars>
          <dgm:chMax val="0"/>
          <dgm:chPref val="0"/>
          <dgm:bulletEnabled val="1"/>
        </dgm:presLayoutVars>
      </dgm:prSet>
      <dgm:spPr/>
    </dgm:pt>
    <dgm:pt modelId="{0FF62EE4-233C-40FA-9E44-BB6C827F7D4D}" type="pres">
      <dgm:prSet presAssocID="{B4703985-7064-486E-A94E-99AA3D2FC795}" presName="arrowWedge1" presStyleLbl="fgSibTrans2D1" presStyleIdx="0" presStyleCnt="3"/>
      <dgm:spPr/>
    </dgm:pt>
    <dgm:pt modelId="{896D8BE3-1E53-42D7-A3EA-D6A8CC1F45CE}" type="pres">
      <dgm:prSet presAssocID="{D77CC486-FF16-4AAB-B56A-C82AF0DAF736}" presName="arrowWedge2" presStyleLbl="fgSibTrans2D1" presStyleIdx="1" presStyleCnt="3"/>
      <dgm:spPr/>
    </dgm:pt>
    <dgm:pt modelId="{E2C04641-326A-402B-81D5-C5F53A66101B}" type="pres">
      <dgm:prSet presAssocID="{43578791-26FC-43C1-948D-D57C347BFDCE}" presName="arrowWedge3" presStyleLbl="fgSibTrans2D1" presStyleIdx="2" presStyleCnt="3"/>
      <dgm:spPr/>
    </dgm:pt>
  </dgm:ptLst>
  <dgm:cxnLst>
    <dgm:cxn modelId="{E4C0D80A-6865-45D4-B9D2-6E4B7B5DF760}" type="presOf" srcId="{171DA2EC-5EEA-411F-A38E-DAF44DF3E761}" destId="{A92E9A4E-B426-4B6F-B1C6-BD19433D2EFF}" srcOrd="1" destOrd="0" presId="urn:microsoft.com/office/officeart/2005/8/layout/cycle8"/>
    <dgm:cxn modelId="{D5830410-512F-4973-BF5E-54084FC9D642}" type="presOf" srcId="{294D3155-9A75-4E06-8D58-FAA9B33AD5D9}" destId="{9C3AA639-1175-45A3-9506-17A66EFBA3FB}" srcOrd="0" destOrd="0" presId="urn:microsoft.com/office/officeart/2005/8/layout/cycle8"/>
    <dgm:cxn modelId="{E359B91F-129A-41F5-90A2-140E50A1A7D5}" type="presOf" srcId="{6F88EE4E-F6AA-4D58-98D6-5FC91D84C5DA}" destId="{37FB6166-2A6D-4C33-8BFC-288F2ADDF09E}" srcOrd="0" destOrd="0" presId="urn:microsoft.com/office/officeart/2005/8/layout/cycle8"/>
    <dgm:cxn modelId="{A19C7524-757C-45F7-8BBE-70ECA873D1CB}" srcId="{F1EE5302-49F7-4572-9365-4839926084C9}" destId="{294D3155-9A75-4E06-8D58-FAA9B33AD5D9}" srcOrd="0" destOrd="0" parTransId="{7A2038A3-874D-461B-A969-10F4B1940D66}" sibTransId="{B4703985-7064-486E-A94E-99AA3D2FC795}"/>
    <dgm:cxn modelId="{23599438-8F52-46F4-9B90-6A078A3B0099}" srcId="{F1EE5302-49F7-4572-9365-4839926084C9}" destId="{6F88EE4E-F6AA-4D58-98D6-5FC91D84C5DA}" srcOrd="2" destOrd="0" parTransId="{1F1A00B7-DE56-4B53-8F81-630F7A76DBDD}" sibTransId="{43578791-26FC-43C1-948D-D57C347BFDCE}"/>
    <dgm:cxn modelId="{1DC6AB7D-3B95-4660-84BA-2ABE0FB4C13F}" type="presOf" srcId="{6F88EE4E-F6AA-4D58-98D6-5FC91D84C5DA}" destId="{A6CF401F-C62B-4139-8F36-5391A5519CF3}" srcOrd="1" destOrd="0" presId="urn:microsoft.com/office/officeart/2005/8/layout/cycle8"/>
    <dgm:cxn modelId="{061F48C0-EE3D-445F-B1A1-352BCA5E7EB3}" type="presOf" srcId="{294D3155-9A75-4E06-8D58-FAA9B33AD5D9}" destId="{C595A837-49CC-4C5A-8E94-EC3F852316A6}" srcOrd="1" destOrd="0" presId="urn:microsoft.com/office/officeart/2005/8/layout/cycle8"/>
    <dgm:cxn modelId="{1B01DDC5-04B5-43C4-965B-96C20D8907A9}" srcId="{F1EE5302-49F7-4572-9365-4839926084C9}" destId="{171DA2EC-5EEA-411F-A38E-DAF44DF3E761}" srcOrd="1" destOrd="0" parTransId="{CD971D68-C40B-424C-8799-2E988FCD7C4F}" sibTransId="{D77CC486-FF16-4AAB-B56A-C82AF0DAF736}"/>
    <dgm:cxn modelId="{3761EAE9-2CB1-44E1-86FC-D07A9B8CB093}" type="presOf" srcId="{F1EE5302-49F7-4572-9365-4839926084C9}" destId="{2F4598EE-FD79-47F8-BB94-5C927CB1387E}" srcOrd="0" destOrd="0" presId="urn:microsoft.com/office/officeart/2005/8/layout/cycle8"/>
    <dgm:cxn modelId="{AC6768FC-B8C8-495C-B93F-867B45F18CA8}" type="presOf" srcId="{171DA2EC-5EEA-411F-A38E-DAF44DF3E761}" destId="{57B48410-1B95-44D3-9074-BD8B8A56327D}" srcOrd="0" destOrd="0" presId="urn:microsoft.com/office/officeart/2005/8/layout/cycle8"/>
    <dgm:cxn modelId="{FBC9738B-B4A7-4500-B85B-2BA877BDCE6D}" type="presParOf" srcId="{2F4598EE-FD79-47F8-BB94-5C927CB1387E}" destId="{9C3AA639-1175-45A3-9506-17A66EFBA3FB}" srcOrd="0" destOrd="0" presId="urn:microsoft.com/office/officeart/2005/8/layout/cycle8"/>
    <dgm:cxn modelId="{9EAE448B-12FF-4664-A104-76857911C933}" type="presParOf" srcId="{2F4598EE-FD79-47F8-BB94-5C927CB1387E}" destId="{10C2DDA4-9F4F-4A91-966A-2A1E50CD87FF}" srcOrd="1" destOrd="0" presId="urn:microsoft.com/office/officeart/2005/8/layout/cycle8"/>
    <dgm:cxn modelId="{3F3627C6-BCF2-4AE0-8271-A19C6B8BC7D7}" type="presParOf" srcId="{2F4598EE-FD79-47F8-BB94-5C927CB1387E}" destId="{D2E580B3-825F-4B1F-B004-7FB9ED04D200}" srcOrd="2" destOrd="0" presId="urn:microsoft.com/office/officeart/2005/8/layout/cycle8"/>
    <dgm:cxn modelId="{E89D0C71-4070-454E-BE7C-82BD0F84A25B}" type="presParOf" srcId="{2F4598EE-FD79-47F8-BB94-5C927CB1387E}" destId="{C595A837-49CC-4C5A-8E94-EC3F852316A6}" srcOrd="3" destOrd="0" presId="urn:microsoft.com/office/officeart/2005/8/layout/cycle8"/>
    <dgm:cxn modelId="{A82DC301-14BE-4CF7-990D-CFB820945615}" type="presParOf" srcId="{2F4598EE-FD79-47F8-BB94-5C927CB1387E}" destId="{57B48410-1B95-44D3-9074-BD8B8A56327D}" srcOrd="4" destOrd="0" presId="urn:microsoft.com/office/officeart/2005/8/layout/cycle8"/>
    <dgm:cxn modelId="{C962CD6C-1572-4BA7-A81C-6EB7BAE23AFB}" type="presParOf" srcId="{2F4598EE-FD79-47F8-BB94-5C927CB1387E}" destId="{54D53D44-FB8D-4510-88BD-9BFFE8FD608F}" srcOrd="5" destOrd="0" presId="urn:microsoft.com/office/officeart/2005/8/layout/cycle8"/>
    <dgm:cxn modelId="{B2AF5F55-D44A-46D2-868B-7A31F13ABB6B}" type="presParOf" srcId="{2F4598EE-FD79-47F8-BB94-5C927CB1387E}" destId="{1FFE90FB-753D-422B-81FB-94A3C920472B}" srcOrd="6" destOrd="0" presId="urn:microsoft.com/office/officeart/2005/8/layout/cycle8"/>
    <dgm:cxn modelId="{E5573D4F-C387-4B42-A2F7-8A7DB14FCD2C}" type="presParOf" srcId="{2F4598EE-FD79-47F8-BB94-5C927CB1387E}" destId="{A92E9A4E-B426-4B6F-B1C6-BD19433D2EFF}" srcOrd="7" destOrd="0" presId="urn:microsoft.com/office/officeart/2005/8/layout/cycle8"/>
    <dgm:cxn modelId="{2676A8F7-DF79-456B-A7AA-1368935865C1}" type="presParOf" srcId="{2F4598EE-FD79-47F8-BB94-5C927CB1387E}" destId="{37FB6166-2A6D-4C33-8BFC-288F2ADDF09E}" srcOrd="8" destOrd="0" presId="urn:microsoft.com/office/officeart/2005/8/layout/cycle8"/>
    <dgm:cxn modelId="{98FCB50D-8C23-4DFA-8D63-CF0074E95FD1}" type="presParOf" srcId="{2F4598EE-FD79-47F8-BB94-5C927CB1387E}" destId="{DA976B8D-39AC-46DE-B9DC-EB358577F3E3}" srcOrd="9" destOrd="0" presId="urn:microsoft.com/office/officeart/2005/8/layout/cycle8"/>
    <dgm:cxn modelId="{CA99A839-2E5E-48DB-8336-51E1B93A2225}" type="presParOf" srcId="{2F4598EE-FD79-47F8-BB94-5C927CB1387E}" destId="{EA686D7F-D8B1-42CE-9F04-7A9930A07D6A}" srcOrd="10" destOrd="0" presId="urn:microsoft.com/office/officeart/2005/8/layout/cycle8"/>
    <dgm:cxn modelId="{7A5FC2FD-5FAE-40DF-984A-2E799E00A81A}" type="presParOf" srcId="{2F4598EE-FD79-47F8-BB94-5C927CB1387E}" destId="{A6CF401F-C62B-4139-8F36-5391A5519CF3}" srcOrd="11" destOrd="0" presId="urn:microsoft.com/office/officeart/2005/8/layout/cycle8"/>
    <dgm:cxn modelId="{5E7D34B3-742C-4C79-AEB4-28987A9ECCC4}" type="presParOf" srcId="{2F4598EE-FD79-47F8-BB94-5C927CB1387E}" destId="{0FF62EE4-233C-40FA-9E44-BB6C827F7D4D}" srcOrd="12" destOrd="0" presId="urn:microsoft.com/office/officeart/2005/8/layout/cycle8"/>
    <dgm:cxn modelId="{B006A8F9-3F0B-4785-A59D-CAEEF6A76809}" type="presParOf" srcId="{2F4598EE-FD79-47F8-BB94-5C927CB1387E}" destId="{896D8BE3-1E53-42D7-A3EA-D6A8CC1F45CE}" srcOrd="13" destOrd="0" presId="urn:microsoft.com/office/officeart/2005/8/layout/cycle8"/>
    <dgm:cxn modelId="{6BE53D42-36E3-4D03-A156-EEA51DAFC8D1}" type="presParOf" srcId="{2F4598EE-FD79-47F8-BB94-5C927CB1387E}" destId="{E2C04641-326A-402B-81D5-C5F53A66101B}" srcOrd="14" destOrd="0" presId="urn:microsoft.com/office/officeart/2005/8/layout/cycle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E890CD-CE63-4ED2-B519-2BAE8E496710}" type="doc">
      <dgm:prSet loTypeId="urn:microsoft.com/office/officeart/2005/8/layout/venn1" loCatId="relationship" qsTypeId="urn:microsoft.com/office/officeart/2005/8/quickstyle/simple1" qsCatId="simple" csTypeId="urn:microsoft.com/office/officeart/2005/8/colors/accent1_2" csCatId="accent1" phldr="1"/>
      <dgm:spPr/>
    </dgm:pt>
    <dgm:pt modelId="{82A8948D-DA7E-4F6C-A4FA-85D87A8C2404}">
      <dgm:prSet phldrT="[Text]" custT="1"/>
      <dgm:spPr/>
      <dgm:t>
        <a:bodyPr/>
        <a:lstStyle/>
        <a:p>
          <a:r>
            <a:rPr lang="pl-PL" sz="2800" dirty="0"/>
            <a:t>Expert knowledge</a:t>
          </a:r>
          <a:endParaRPr lang="en-US" sz="2800" dirty="0"/>
        </a:p>
      </dgm:t>
    </dgm:pt>
    <dgm:pt modelId="{4CB70BEC-BFA4-4464-9CA8-7230EEDA0047}" type="parTrans" cxnId="{000D1DE4-27F6-4CC6-9121-276362C3180F}">
      <dgm:prSet/>
      <dgm:spPr/>
      <dgm:t>
        <a:bodyPr/>
        <a:lstStyle/>
        <a:p>
          <a:endParaRPr lang="en-US"/>
        </a:p>
      </dgm:t>
    </dgm:pt>
    <dgm:pt modelId="{6E31E8C1-D390-4E7F-B258-8FF216F9C031}" type="sibTrans" cxnId="{000D1DE4-27F6-4CC6-9121-276362C3180F}">
      <dgm:prSet/>
      <dgm:spPr/>
      <dgm:t>
        <a:bodyPr/>
        <a:lstStyle/>
        <a:p>
          <a:endParaRPr lang="en-US"/>
        </a:p>
      </dgm:t>
    </dgm:pt>
    <dgm:pt modelId="{0C777528-5EE2-4BD3-B39A-942557BD4F2F}">
      <dgm:prSet phldrT="[Text]" custT="1"/>
      <dgm:spPr/>
      <dgm:t>
        <a:bodyPr/>
        <a:lstStyle/>
        <a:p>
          <a:r>
            <a:rPr lang="pl-PL" sz="2800" dirty="0"/>
            <a:t>Mathematics and Statistics knowledge</a:t>
          </a:r>
          <a:endParaRPr lang="en-US" sz="2800" dirty="0"/>
        </a:p>
      </dgm:t>
    </dgm:pt>
    <dgm:pt modelId="{E7613805-1DA2-47F7-A2B5-0D00E92A425B}" type="parTrans" cxnId="{6F71BB78-6284-473E-B397-1CB37D468212}">
      <dgm:prSet/>
      <dgm:spPr/>
      <dgm:t>
        <a:bodyPr/>
        <a:lstStyle/>
        <a:p>
          <a:endParaRPr lang="en-US"/>
        </a:p>
      </dgm:t>
    </dgm:pt>
    <dgm:pt modelId="{5843B34A-B5F6-4CDE-9687-BB7139FD4BDC}" type="sibTrans" cxnId="{6F71BB78-6284-473E-B397-1CB37D468212}">
      <dgm:prSet/>
      <dgm:spPr/>
      <dgm:t>
        <a:bodyPr/>
        <a:lstStyle/>
        <a:p>
          <a:endParaRPr lang="en-US"/>
        </a:p>
      </dgm:t>
    </dgm:pt>
    <dgm:pt modelId="{47996DBF-7DA4-4237-B531-91F9110FEAA5}">
      <dgm:prSet phldrT="[Text]" custT="1"/>
      <dgm:spPr/>
      <dgm:t>
        <a:bodyPr/>
        <a:lstStyle/>
        <a:p>
          <a:r>
            <a:rPr lang="pl-PL" sz="2800" dirty="0"/>
            <a:t>Programming skills</a:t>
          </a:r>
          <a:endParaRPr lang="en-US" sz="2800" dirty="0"/>
        </a:p>
      </dgm:t>
    </dgm:pt>
    <dgm:pt modelId="{7BD8FC24-3ADF-4DA8-BF8B-EA1F6B403294}" type="parTrans" cxnId="{73C79445-56AC-483E-8F34-FE05758713CF}">
      <dgm:prSet/>
      <dgm:spPr/>
      <dgm:t>
        <a:bodyPr/>
        <a:lstStyle/>
        <a:p>
          <a:endParaRPr lang="en-US"/>
        </a:p>
      </dgm:t>
    </dgm:pt>
    <dgm:pt modelId="{6973ADF5-DB05-4CE5-8AA5-AC27F7A82C87}" type="sibTrans" cxnId="{73C79445-56AC-483E-8F34-FE05758713CF}">
      <dgm:prSet/>
      <dgm:spPr/>
      <dgm:t>
        <a:bodyPr/>
        <a:lstStyle/>
        <a:p>
          <a:endParaRPr lang="en-US"/>
        </a:p>
      </dgm:t>
    </dgm:pt>
    <dgm:pt modelId="{808EC5CF-C6D8-4EB5-AFA1-6CF6592BFEDD}" type="pres">
      <dgm:prSet presAssocID="{58E890CD-CE63-4ED2-B519-2BAE8E496710}" presName="compositeShape" presStyleCnt="0">
        <dgm:presLayoutVars>
          <dgm:chMax val="7"/>
          <dgm:dir/>
          <dgm:resizeHandles val="exact"/>
        </dgm:presLayoutVars>
      </dgm:prSet>
      <dgm:spPr/>
    </dgm:pt>
    <dgm:pt modelId="{59A45106-BF84-41E7-9CBF-973A5D74A811}" type="pres">
      <dgm:prSet presAssocID="{82A8948D-DA7E-4F6C-A4FA-85D87A8C2404}" presName="circ1" presStyleLbl="vennNode1" presStyleIdx="0" presStyleCnt="3"/>
      <dgm:spPr/>
    </dgm:pt>
    <dgm:pt modelId="{72E48027-53D2-4577-AB5A-D2A13795057B}" type="pres">
      <dgm:prSet presAssocID="{82A8948D-DA7E-4F6C-A4FA-85D87A8C2404}" presName="circ1Tx" presStyleLbl="revTx" presStyleIdx="0" presStyleCnt="0">
        <dgm:presLayoutVars>
          <dgm:chMax val="0"/>
          <dgm:chPref val="0"/>
          <dgm:bulletEnabled val="1"/>
        </dgm:presLayoutVars>
      </dgm:prSet>
      <dgm:spPr/>
    </dgm:pt>
    <dgm:pt modelId="{B67CD0C1-445D-416A-8361-D7ADFA1985D2}" type="pres">
      <dgm:prSet presAssocID="{0C777528-5EE2-4BD3-B39A-942557BD4F2F}" presName="circ2" presStyleLbl="vennNode1" presStyleIdx="1" presStyleCnt="3"/>
      <dgm:spPr/>
    </dgm:pt>
    <dgm:pt modelId="{DCB9CB11-5887-4C7C-9B52-EC9EE103CB0E}" type="pres">
      <dgm:prSet presAssocID="{0C777528-5EE2-4BD3-B39A-942557BD4F2F}" presName="circ2Tx" presStyleLbl="revTx" presStyleIdx="0" presStyleCnt="0">
        <dgm:presLayoutVars>
          <dgm:chMax val="0"/>
          <dgm:chPref val="0"/>
          <dgm:bulletEnabled val="1"/>
        </dgm:presLayoutVars>
      </dgm:prSet>
      <dgm:spPr/>
    </dgm:pt>
    <dgm:pt modelId="{F7E4EE5C-FF96-4BE3-97FA-99BF2ACF37C0}" type="pres">
      <dgm:prSet presAssocID="{47996DBF-7DA4-4237-B531-91F9110FEAA5}" presName="circ3" presStyleLbl="vennNode1" presStyleIdx="2" presStyleCnt="3"/>
      <dgm:spPr/>
    </dgm:pt>
    <dgm:pt modelId="{D8B83C8F-59F4-4413-95A7-F728CC53F795}" type="pres">
      <dgm:prSet presAssocID="{47996DBF-7DA4-4237-B531-91F9110FEAA5}" presName="circ3Tx" presStyleLbl="revTx" presStyleIdx="0" presStyleCnt="0">
        <dgm:presLayoutVars>
          <dgm:chMax val="0"/>
          <dgm:chPref val="0"/>
          <dgm:bulletEnabled val="1"/>
        </dgm:presLayoutVars>
      </dgm:prSet>
      <dgm:spPr/>
    </dgm:pt>
  </dgm:ptLst>
  <dgm:cxnLst>
    <dgm:cxn modelId="{E1FDAD1E-9031-4CC0-AE8A-5BF4D2A6E161}" type="presOf" srcId="{47996DBF-7DA4-4237-B531-91F9110FEAA5}" destId="{F7E4EE5C-FF96-4BE3-97FA-99BF2ACF37C0}" srcOrd="0" destOrd="0" presId="urn:microsoft.com/office/officeart/2005/8/layout/venn1"/>
    <dgm:cxn modelId="{636D263B-D483-4D6E-8952-007EDDBDE437}" type="presOf" srcId="{82A8948D-DA7E-4F6C-A4FA-85D87A8C2404}" destId="{72E48027-53D2-4577-AB5A-D2A13795057B}" srcOrd="1" destOrd="0" presId="urn:microsoft.com/office/officeart/2005/8/layout/venn1"/>
    <dgm:cxn modelId="{73C79445-56AC-483E-8F34-FE05758713CF}" srcId="{58E890CD-CE63-4ED2-B519-2BAE8E496710}" destId="{47996DBF-7DA4-4237-B531-91F9110FEAA5}" srcOrd="2" destOrd="0" parTransId="{7BD8FC24-3ADF-4DA8-BF8B-EA1F6B403294}" sibTransId="{6973ADF5-DB05-4CE5-8AA5-AC27F7A82C87}"/>
    <dgm:cxn modelId="{94E34956-4D66-4BAE-8B2C-F1AD3B732523}" type="presOf" srcId="{82A8948D-DA7E-4F6C-A4FA-85D87A8C2404}" destId="{59A45106-BF84-41E7-9CBF-973A5D74A811}" srcOrd="0" destOrd="0" presId="urn:microsoft.com/office/officeart/2005/8/layout/venn1"/>
    <dgm:cxn modelId="{6F71BB78-6284-473E-B397-1CB37D468212}" srcId="{58E890CD-CE63-4ED2-B519-2BAE8E496710}" destId="{0C777528-5EE2-4BD3-B39A-942557BD4F2F}" srcOrd="1" destOrd="0" parTransId="{E7613805-1DA2-47F7-A2B5-0D00E92A425B}" sibTransId="{5843B34A-B5F6-4CDE-9687-BB7139FD4BDC}"/>
    <dgm:cxn modelId="{7B470680-63F6-4840-90B3-B5D3921297F2}" type="presOf" srcId="{47996DBF-7DA4-4237-B531-91F9110FEAA5}" destId="{D8B83C8F-59F4-4413-95A7-F728CC53F795}" srcOrd="1" destOrd="0" presId="urn:microsoft.com/office/officeart/2005/8/layout/venn1"/>
    <dgm:cxn modelId="{D0C3F9AC-BC0B-4965-A459-07BF4E5E9B93}" type="presOf" srcId="{58E890CD-CE63-4ED2-B519-2BAE8E496710}" destId="{808EC5CF-C6D8-4EB5-AFA1-6CF6592BFEDD}" srcOrd="0" destOrd="0" presId="urn:microsoft.com/office/officeart/2005/8/layout/venn1"/>
    <dgm:cxn modelId="{C3F8B1C9-42AE-4B16-AB25-4788C9951A09}" type="presOf" srcId="{0C777528-5EE2-4BD3-B39A-942557BD4F2F}" destId="{B67CD0C1-445D-416A-8361-D7ADFA1985D2}" srcOrd="0" destOrd="0" presId="urn:microsoft.com/office/officeart/2005/8/layout/venn1"/>
    <dgm:cxn modelId="{98FFBCC9-5758-4EE0-93CA-A6FE1796228E}" type="presOf" srcId="{0C777528-5EE2-4BD3-B39A-942557BD4F2F}" destId="{DCB9CB11-5887-4C7C-9B52-EC9EE103CB0E}" srcOrd="1" destOrd="0" presId="urn:microsoft.com/office/officeart/2005/8/layout/venn1"/>
    <dgm:cxn modelId="{000D1DE4-27F6-4CC6-9121-276362C3180F}" srcId="{58E890CD-CE63-4ED2-B519-2BAE8E496710}" destId="{82A8948D-DA7E-4F6C-A4FA-85D87A8C2404}" srcOrd="0" destOrd="0" parTransId="{4CB70BEC-BFA4-4464-9CA8-7230EEDA0047}" sibTransId="{6E31E8C1-D390-4E7F-B258-8FF216F9C031}"/>
    <dgm:cxn modelId="{C2799948-0548-403E-B750-9018D6FD603E}" type="presParOf" srcId="{808EC5CF-C6D8-4EB5-AFA1-6CF6592BFEDD}" destId="{59A45106-BF84-41E7-9CBF-973A5D74A811}" srcOrd="0" destOrd="0" presId="urn:microsoft.com/office/officeart/2005/8/layout/venn1"/>
    <dgm:cxn modelId="{079E1420-7E86-45BA-9241-3F95259EA7AD}" type="presParOf" srcId="{808EC5CF-C6D8-4EB5-AFA1-6CF6592BFEDD}" destId="{72E48027-53D2-4577-AB5A-D2A13795057B}" srcOrd="1" destOrd="0" presId="urn:microsoft.com/office/officeart/2005/8/layout/venn1"/>
    <dgm:cxn modelId="{180FCACC-952F-45AA-858E-275840736007}" type="presParOf" srcId="{808EC5CF-C6D8-4EB5-AFA1-6CF6592BFEDD}" destId="{B67CD0C1-445D-416A-8361-D7ADFA1985D2}" srcOrd="2" destOrd="0" presId="urn:microsoft.com/office/officeart/2005/8/layout/venn1"/>
    <dgm:cxn modelId="{CF619A8E-3D32-4B32-9A09-7EE22762A6D0}" type="presParOf" srcId="{808EC5CF-C6D8-4EB5-AFA1-6CF6592BFEDD}" destId="{DCB9CB11-5887-4C7C-9B52-EC9EE103CB0E}" srcOrd="3" destOrd="0" presId="urn:microsoft.com/office/officeart/2005/8/layout/venn1"/>
    <dgm:cxn modelId="{3089439A-4E79-4924-B0CD-693F7C03A2EF}" type="presParOf" srcId="{808EC5CF-C6D8-4EB5-AFA1-6CF6592BFEDD}" destId="{F7E4EE5C-FF96-4BE3-97FA-99BF2ACF37C0}" srcOrd="4" destOrd="0" presId="urn:microsoft.com/office/officeart/2005/8/layout/venn1"/>
    <dgm:cxn modelId="{E71F4746-3CAC-4D1E-8E88-AED856849F4A}" type="presParOf" srcId="{808EC5CF-C6D8-4EB5-AFA1-6CF6592BFEDD}" destId="{D8B83C8F-59F4-4413-95A7-F728CC53F795}"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AA639-1175-45A3-9506-17A66EFBA3FB}">
      <dsp:nvSpPr>
        <dsp:cNvPr id="0" name=""/>
        <dsp:cNvSpPr/>
      </dsp:nvSpPr>
      <dsp:spPr>
        <a:xfrm>
          <a:off x="224567" y="350691"/>
          <a:ext cx="1938709" cy="1938709"/>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1246313" y="761513"/>
        <a:ext cx="692396" cy="576997"/>
      </dsp:txXfrm>
    </dsp:sp>
    <dsp:sp modelId="{57B48410-1B95-44D3-9074-BD8B8A56327D}">
      <dsp:nvSpPr>
        <dsp:cNvPr id="0" name=""/>
        <dsp:cNvSpPr/>
      </dsp:nvSpPr>
      <dsp:spPr>
        <a:xfrm>
          <a:off x="184639" y="419931"/>
          <a:ext cx="1938709" cy="1938709"/>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646236" y="1677784"/>
        <a:ext cx="1038594" cy="507757"/>
      </dsp:txXfrm>
    </dsp:sp>
    <dsp:sp modelId="{37FB6166-2A6D-4C33-8BFC-288F2ADDF09E}">
      <dsp:nvSpPr>
        <dsp:cNvPr id="0" name=""/>
        <dsp:cNvSpPr/>
      </dsp:nvSpPr>
      <dsp:spPr>
        <a:xfrm>
          <a:off x="144710" y="350691"/>
          <a:ext cx="1938709" cy="1938709"/>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369278" y="761513"/>
        <a:ext cx="692396" cy="576997"/>
      </dsp:txXfrm>
    </dsp:sp>
    <dsp:sp modelId="{0FF62EE4-233C-40FA-9E44-BB6C827F7D4D}">
      <dsp:nvSpPr>
        <dsp:cNvPr id="0" name=""/>
        <dsp:cNvSpPr/>
      </dsp:nvSpPr>
      <dsp:spPr>
        <a:xfrm>
          <a:off x="104711" y="230676"/>
          <a:ext cx="2178740" cy="2178740"/>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D8BE3-1E53-42D7-A3EA-D6A8CC1F45CE}">
      <dsp:nvSpPr>
        <dsp:cNvPr id="0" name=""/>
        <dsp:cNvSpPr/>
      </dsp:nvSpPr>
      <dsp:spPr>
        <a:xfrm>
          <a:off x="64623" y="299793"/>
          <a:ext cx="2178740" cy="2178740"/>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C04641-326A-402B-81D5-C5F53A66101B}">
      <dsp:nvSpPr>
        <dsp:cNvPr id="0" name=""/>
        <dsp:cNvSpPr/>
      </dsp:nvSpPr>
      <dsp:spPr>
        <a:xfrm>
          <a:off x="24535" y="230676"/>
          <a:ext cx="2178740" cy="2178740"/>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AA639-1175-45A3-9506-17A66EFBA3FB}">
      <dsp:nvSpPr>
        <dsp:cNvPr id="0" name=""/>
        <dsp:cNvSpPr/>
      </dsp:nvSpPr>
      <dsp:spPr>
        <a:xfrm>
          <a:off x="1881902" y="352213"/>
          <a:ext cx="4551680" cy="4551680"/>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kern="1200" dirty="0">
              <a:solidFill>
                <a:schemeClr val="tx1"/>
              </a:solidFill>
            </a:rPr>
            <a:t>1. Generating</a:t>
          </a:r>
          <a:endParaRPr lang="en-US" sz="2400" kern="1200" dirty="0">
            <a:solidFill>
              <a:schemeClr val="tx1"/>
            </a:solidFill>
          </a:endParaRPr>
        </a:p>
      </dsp:txBody>
      <dsp:txXfrm>
        <a:off x="4280746" y="1316736"/>
        <a:ext cx="1625600" cy="1354666"/>
      </dsp:txXfrm>
    </dsp:sp>
    <dsp:sp modelId="{57B48410-1B95-44D3-9074-BD8B8A56327D}">
      <dsp:nvSpPr>
        <dsp:cNvPr id="0" name=""/>
        <dsp:cNvSpPr/>
      </dsp:nvSpPr>
      <dsp:spPr>
        <a:xfrm>
          <a:off x="1788159" y="514773"/>
          <a:ext cx="4551680" cy="4551680"/>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kern="1200" dirty="0">
              <a:solidFill>
                <a:schemeClr val="tx1"/>
              </a:solidFill>
            </a:rPr>
            <a:t>2. Observing</a:t>
          </a:r>
          <a:endParaRPr lang="en-US" sz="2400" kern="1200" dirty="0">
            <a:solidFill>
              <a:schemeClr val="tx1"/>
            </a:solidFill>
          </a:endParaRPr>
        </a:p>
      </dsp:txBody>
      <dsp:txXfrm>
        <a:off x="2871893" y="3467946"/>
        <a:ext cx="2438400" cy="1192106"/>
      </dsp:txXfrm>
    </dsp:sp>
    <dsp:sp modelId="{37FB6166-2A6D-4C33-8BFC-288F2ADDF09E}">
      <dsp:nvSpPr>
        <dsp:cNvPr id="0" name=""/>
        <dsp:cNvSpPr/>
      </dsp:nvSpPr>
      <dsp:spPr>
        <a:xfrm>
          <a:off x="1694416" y="352213"/>
          <a:ext cx="4551680" cy="4551680"/>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l-PL" sz="2400" kern="1200" dirty="0">
              <a:solidFill>
                <a:schemeClr val="tx1"/>
              </a:solidFill>
            </a:rPr>
            <a:t>3.Updating</a:t>
          </a:r>
          <a:endParaRPr lang="en-US" sz="2400" kern="1200" dirty="0">
            <a:solidFill>
              <a:schemeClr val="tx1"/>
            </a:solidFill>
          </a:endParaRPr>
        </a:p>
      </dsp:txBody>
      <dsp:txXfrm>
        <a:off x="2221653" y="1316736"/>
        <a:ext cx="1625600" cy="1354666"/>
      </dsp:txXfrm>
    </dsp:sp>
    <dsp:sp modelId="{0FF62EE4-233C-40FA-9E44-BB6C827F7D4D}">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D8BE3-1E53-42D7-A3EA-D6A8CC1F45CE}">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C04641-326A-402B-81D5-C5F53A66101B}">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AA639-1175-45A3-9506-17A66EFBA3FB}">
      <dsp:nvSpPr>
        <dsp:cNvPr id="0" name=""/>
        <dsp:cNvSpPr/>
      </dsp:nvSpPr>
      <dsp:spPr>
        <a:xfrm>
          <a:off x="184810" y="351625"/>
          <a:ext cx="1595488" cy="1595488"/>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1025671" y="689717"/>
        <a:ext cx="569817" cy="474847"/>
      </dsp:txXfrm>
    </dsp:sp>
    <dsp:sp modelId="{57B48410-1B95-44D3-9074-BD8B8A56327D}">
      <dsp:nvSpPr>
        <dsp:cNvPr id="0" name=""/>
        <dsp:cNvSpPr/>
      </dsp:nvSpPr>
      <dsp:spPr>
        <a:xfrm>
          <a:off x="151951" y="408607"/>
          <a:ext cx="1595488" cy="1595488"/>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531829" y="1443775"/>
        <a:ext cx="854725" cy="417866"/>
      </dsp:txXfrm>
    </dsp:sp>
    <dsp:sp modelId="{37FB6166-2A6D-4C33-8BFC-288F2ADDF09E}">
      <dsp:nvSpPr>
        <dsp:cNvPr id="0" name=""/>
        <dsp:cNvSpPr/>
      </dsp:nvSpPr>
      <dsp:spPr>
        <a:xfrm>
          <a:off x="119091" y="351625"/>
          <a:ext cx="1595488" cy="1595488"/>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solidFill>
          </a:endParaRPr>
        </a:p>
      </dsp:txBody>
      <dsp:txXfrm>
        <a:off x="303902" y="689717"/>
        <a:ext cx="569817" cy="474847"/>
      </dsp:txXfrm>
    </dsp:sp>
    <dsp:sp modelId="{0FF62EE4-233C-40FA-9E44-BB6C827F7D4D}">
      <dsp:nvSpPr>
        <dsp:cNvPr id="0" name=""/>
        <dsp:cNvSpPr/>
      </dsp:nvSpPr>
      <dsp:spPr>
        <a:xfrm>
          <a:off x="86174" y="252857"/>
          <a:ext cx="1793025" cy="1793025"/>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D8BE3-1E53-42D7-A3EA-D6A8CC1F45CE}">
      <dsp:nvSpPr>
        <dsp:cNvPr id="0" name=""/>
        <dsp:cNvSpPr/>
      </dsp:nvSpPr>
      <dsp:spPr>
        <a:xfrm>
          <a:off x="53182" y="309737"/>
          <a:ext cx="1793025" cy="1793025"/>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C04641-326A-402B-81D5-C5F53A66101B}">
      <dsp:nvSpPr>
        <dsp:cNvPr id="0" name=""/>
        <dsp:cNvSpPr/>
      </dsp:nvSpPr>
      <dsp:spPr>
        <a:xfrm>
          <a:off x="20191" y="252857"/>
          <a:ext cx="1793025" cy="1793025"/>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45106-BF84-41E7-9CBF-973A5D74A811}">
      <dsp:nvSpPr>
        <dsp:cNvPr id="0" name=""/>
        <dsp:cNvSpPr/>
      </dsp:nvSpPr>
      <dsp:spPr>
        <a:xfrm>
          <a:off x="2438399" y="67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pl-PL" sz="2800" kern="1200" dirty="0"/>
            <a:t>Expert knowledge</a:t>
          </a:r>
          <a:endParaRPr lang="en-US" sz="2800" kern="1200" dirty="0"/>
        </a:p>
      </dsp:txBody>
      <dsp:txXfrm>
        <a:off x="2871893" y="636693"/>
        <a:ext cx="2384213" cy="1463040"/>
      </dsp:txXfrm>
    </dsp:sp>
    <dsp:sp modelId="{B67CD0C1-445D-416A-8361-D7ADFA1985D2}">
      <dsp:nvSpPr>
        <dsp:cNvPr id="0" name=""/>
        <dsp:cNvSpPr/>
      </dsp:nvSpPr>
      <dsp:spPr>
        <a:xfrm>
          <a:off x="3611541"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pl-PL" sz="2800" kern="1200" dirty="0"/>
            <a:t>Mathematics and Statistics knowledge</a:t>
          </a:r>
          <a:endParaRPr lang="en-US" sz="2800" kern="1200" dirty="0"/>
        </a:p>
      </dsp:txBody>
      <dsp:txXfrm>
        <a:off x="4605866" y="2939626"/>
        <a:ext cx="1950720" cy="1788160"/>
      </dsp:txXfrm>
    </dsp:sp>
    <dsp:sp modelId="{F7E4EE5C-FF96-4BE3-97FA-99BF2ACF37C0}">
      <dsp:nvSpPr>
        <dsp:cNvPr id="0" name=""/>
        <dsp:cNvSpPr/>
      </dsp:nvSpPr>
      <dsp:spPr>
        <a:xfrm>
          <a:off x="1265258"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pl-PL" sz="2800" kern="1200" dirty="0"/>
            <a:t>Programming skills</a:t>
          </a:r>
          <a:endParaRPr lang="en-US" sz="2800" kern="1200" dirty="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9CA0D-AE4A-47BF-88C3-C223F68B25AE}" type="datetimeFigureOut">
              <a:rPr lang="de-DE" smtClean="0"/>
              <a:t>28.10.2025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22691-2794-4783-8C6B-BF3F8C500B0F}" type="slidenum">
              <a:rPr lang="de-DE" smtClean="0"/>
              <a:t>‹#›</a:t>
            </a:fld>
            <a:endParaRPr lang="de-DE"/>
          </a:p>
        </p:txBody>
      </p:sp>
    </p:spTree>
    <p:extLst>
      <p:ext uri="{BB962C8B-B14F-4D97-AF65-F5344CB8AC3E}">
        <p14:creationId xmlns:p14="http://schemas.microsoft.com/office/powerpoint/2010/main" val="3582733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Agenda</a:t>
            </a:r>
          </a:p>
          <a:p>
            <a:endParaRPr lang="en-US" noProof="0" dirty="0"/>
          </a:p>
          <a:p>
            <a:pPr marL="228600" indent="-228600">
              <a:buAutoNum type="arabicPeriod"/>
            </a:pPr>
            <a:r>
              <a:rPr lang="en-US" noProof="0" dirty="0"/>
              <a:t>Business Use Case description (6-8)</a:t>
            </a:r>
          </a:p>
          <a:p>
            <a:pPr marL="228600" indent="-228600">
              <a:buAutoNum type="arabicPeriod"/>
            </a:pPr>
            <a:r>
              <a:rPr lang="en-US" noProof="0" dirty="0"/>
              <a:t>Machine Learning introduction (9-18)</a:t>
            </a:r>
          </a:p>
          <a:p>
            <a:pPr marL="228600" indent="-228600">
              <a:buAutoNum type="arabicPeriod"/>
            </a:pPr>
            <a:r>
              <a:rPr lang="en-US" noProof="0" dirty="0"/>
              <a:t>AutoML – how it works, and did it help with our problem? (19-25)</a:t>
            </a:r>
          </a:p>
          <a:p>
            <a:pPr marL="228600" indent="-228600">
              <a:buAutoNum type="arabicPeriod"/>
            </a:pPr>
            <a:r>
              <a:rPr lang="en-US" noProof="0" dirty="0"/>
              <a:t>OCI Data Science High Level Architecture (26-27)</a:t>
            </a:r>
          </a:p>
          <a:p>
            <a:pPr marL="228600" indent="-228600">
              <a:buAutoNum type="arabicPeriod"/>
            </a:pPr>
            <a:r>
              <a:rPr lang="en-US" noProof="0" dirty="0"/>
              <a:t>Data Access, Exploration and Preprocessing (28 – 40)</a:t>
            </a:r>
          </a:p>
          <a:p>
            <a:pPr marL="228600" indent="-228600">
              <a:buAutoNum type="arabicPeriod"/>
            </a:pPr>
            <a:r>
              <a:rPr lang="en-US" noProof="0" dirty="0"/>
              <a:t>What I did to enrich data (41-45)</a:t>
            </a:r>
          </a:p>
          <a:p>
            <a:pPr marL="228600" indent="-228600">
              <a:buAutoNum type="arabicPeriod"/>
            </a:pPr>
            <a:r>
              <a:rPr lang="en-US" noProof="0" dirty="0"/>
              <a:t>Regression analysis &amp; LASSO (46-51)</a:t>
            </a:r>
          </a:p>
          <a:p>
            <a:pPr marL="228600" indent="-228600">
              <a:buAutoNum type="arabicPeriod"/>
            </a:pPr>
            <a:r>
              <a:rPr lang="en-US" noProof="0" dirty="0"/>
              <a:t>Airbnb – Recommendations based on analysis (52-59)</a:t>
            </a:r>
          </a:p>
          <a:p>
            <a:pPr marL="228600" indent="-228600">
              <a:buAutoNum type="arabicPeriod"/>
            </a:pPr>
            <a:endParaRPr lang="en-US" noProof="0" dirty="0"/>
          </a:p>
          <a:p>
            <a:pPr marL="228600" indent="-228600">
              <a:buAutoNum type="arabicPeriod"/>
            </a:pPr>
            <a:endParaRPr lang="en-US" noProof="0" dirty="0"/>
          </a:p>
          <a:p>
            <a:pPr marL="228600" indent="-228600">
              <a:buAutoNum type="arabicPeriod"/>
            </a:pPr>
            <a:endParaRPr lang="en-US" noProof="0" dirty="0"/>
          </a:p>
          <a:p>
            <a:pPr marL="228600" indent="-228600">
              <a:buAutoNum type="arabicPeriod"/>
            </a:pPr>
            <a:endParaRPr lang="en-US" noProof="0" dirty="0"/>
          </a:p>
          <a:p>
            <a:pPr marL="228600" indent="-228600">
              <a:buAutoNum type="arabicPeriod"/>
            </a:pPr>
            <a:endParaRPr lang="en-US" noProof="0" dirty="0"/>
          </a:p>
        </p:txBody>
      </p:sp>
      <p:sp>
        <p:nvSpPr>
          <p:cNvPr id="4" name="Slide Number Placeholder 3"/>
          <p:cNvSpPr>
            <a:spLocks noGrp="1"/>
          </p:cNvSpPr>
          <p:nvPr>
            <p:ph type="sldNum" sz="quarter" idx="5"/>
          </p:nvPr>
        </p:nvSpPr>
        <p:spPr/>
        <p:txBody>
          <a:bodyPr/>
          <a:lstStyle/>
          <a:p>
            <a:fld id="{A1922691-2794-4783-8C6B-BF3F8C500B0F}" type="slidenum">
              <a:rPr lang="de-DE" smtClean="0"/>
              <a:t>1</a:t>
            </a:fld>
            <a:endParaRPr lang="de-DE" dirty="0"/>
          </a:p>
        </p:txBody>
      </p:sp>
    </p:spTree>
    <p:extLst>
      <p:ext uri="{BB962C8B-B14F-4D97-AF65-F5344CB8AC3E}">
        <p14:creationId xmlns:p14="http://schemas.microsoft.com/office/powerpoint/2010/main" val="141813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ato" panose="020F0502020204030203" pitchFamily="34" charset="0"/>
              </a:rPr>
              <a:t>The clustering task seeks to identify groups of records which are similar.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For example, in a data set of credit card applicants, one cluster might represent younger, more educated customers, while another cluster might represent older, less educated customers.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The idea is that the records in a cluster are like other records in the same cluster, but different from the records in other clusters.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Finding workable clusters is useful in at least two respects: </a:t>
            </a:r>
            <a:endParaRPr lang="pl-PL" b="0" i="0" dirty="0">
              <a:solidFill>
                <a:srgbClr val="000000"/>
              </a:solidFill>
              <a:effectLst/>
              <a:latin typeface="Lato" panose="020F0502020204030203" pitchFamily="34" charset="0"/>
            </a:endParaRPr>
          </a:p>
          <a:p>
            <a:pPr marL="285750" indent="-285750">
              <a:buAutoNum type="romanLcParenBoth"/>
            </a:pPr>
            <a:r>
              <a:rPr lang="en-US" b="0" i="0" dirty="0">
                <a:solidFill>
                  <a:srgbClr val="000000"/>
                </a:solidFill>
                <a:effectLst/>
                <a:latin typeface="Lato" panose="020F0502020204030203" pitchFamily="34" charset="0"/>
              </a:rPr>
              <a:t>your client may be interested in the cluster profiles, that is, detailed descriptions of the characteristics of each cluster, and </a:t>
            </a:r>
            <a:endParaRPr lang="pl-PL" b="0" i="0" dirty="0">
              <a:solidFill>
                <a:srgbClr val="000000"/>
              </a:solidFill>
              <a:effectLst/>
              <a:latin typeface="Lato" panose="020F0502020204030203" pitchFamily="34" charset="0"/>
            </a:endParaRPr>
          </a:p>
          <a:p>
            <a:pPr marL="285750" indent="-285750">
              <a:buAutoNum type="romanLcParenBoth"/>
            </a:pPr>
            <a:r>
              <a:rPr lang="en-US" b="0" i="0" dirty="0">
                <a:solidFill>
                  <a:srgbClr val="000000"/>
                </a:solidFill>
                <a:effectLst/>
                <a:latin typeface="Lato" panose="020F0502020204030203" pitchFamily="34" charset="0"/>
              </a:rPr>
              <a:t>the clusters may themselves be used as inputs to classification or estimation models downstream.</a:t>
            </a:r>
            <a:endParaRPr lang="pl-PL" dirty="0"/>
          </a:p>
          <a:p>
            <a:r>
              <a:rPr lang="pl-PL" dirty="0"/>
              <a:t>For example we could use clustering for compression to achieve 1ml compression ratio for single image!</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11</a:t>
            </a:fld>
            <a:endParaRPr lang="de-DE"/>
          </a:p>
        </p:txBody>
      </p:sp>
    </p:spTree>
    <p:extLst>
      <p:ext uri="{BB962C8B-B14F-4D97-AF65-F5344CB8AC3E}">
        <p14:creationId xmlns:p14="http://schemas.microsoft.com/office/powerpoint/2010/main" val="427556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5AC55-6321-13D4-11FA-0A2A00BBD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807A7D-BCFD-68E9-B3D5-9ADBE917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91629-3E3A-560B-D5BD-24538BC0A5B1}"/>
              </a:ext>
            </a:extLst>
          </p:cNvPr>
          <p:cNvSpPr>
            <a:spLocks noGrp="1"/>
          </p:cNvSpPr>
          <p:nvPr>
            <p:ph type="body" idx="1"/>
          </p:nvPr>
        </p:nvSpPr>
        <p:spPr/>
        <p:txBody>
          <a:bodyPr/>
          <a:lstStyle/>
          <a:p>
            <a:r>
              <a:rPr lang="en-US" dirty="0"/>
              <a:t>In machine learning, it is undesirable to overfit the model for educational data - overfitting. </a:t>
            </a:r>
            <a:endParaRPr lang="pl-PL" dirty="0"/>
          </a:p>
          <a:p>
            <a:r>
              <a:rPr lang="en-US" dirty="0"/>
              <a:t>You have to do this, the model will be damaged. It will be a weak power. Too tuned to training data. </a:t>
            </a:r>
            <a:endParaRPr lang="pl-PL" dirty="0"/>
          </a:p>
          <a:p>
            <a:r>
              <a:rPr lang="en-US" dirty="0"/>
              <a:t>If the model is poorly trained, it will have low predictive power.</a:t>
            </a:r>
            <a:endParaRPr lang="pl-PL" dirty="0"/>
          </a:p>
          <a:p>
            <a:r>
              <a:rPr lang="en-US" dirty="0"/>
              <a:t>There are various methods to combat the problem of overfitting, e.g.:</a:t>
            </a:r>
            <a:endParaRPr lang="pl-PL" dirty="0"/>
          </a:p>
          <a:p>
            <a:endParaRPr lang="pl-PL" dirty="0"/>
          </a:p>
          <a:p>
            <a:pPr marL="171450" indent="-171450">
              <a:buFont typeface="Arial" panose="020B0604020202020204" pitchFamily="34" charset="0"/>
              <a:buChar char="•"/>
            </a:pPr>
            <a:r>
              <a:rPr lang="en-US" dirty="0"/>
              <a:t>use more training data and eliminate statistical bias in the data (maybe 90% of the data is from group A)</a:t>
            </a:r>
            <a:endParaRPr lang="pl-PL" dirty="0"/>
          </a:p>
          <a:p>
            <a:pPr marL="171450" indent="-171450">
              <a:buFont typeface="Arial" panose="020B0604020202020204" pitchFamily="34" charset="0"/>
              <a:buChar char="•"/>
            </a:pPr>
            <a:r>
              <a:rPr lang="en-US" dirty="0"/>
              <a:t>reduce the complexity of the model by regularization and optimization of hyperparameters - algorithm parameters</a:t>
            </a:r>
            <a:endParaRPr lang="pl-PL" dirty="0"/>
          </a:p>
          <a:p>
            <a:pPr marL="171450" indent="-171450">
              <a:buFont typeface="Arial" panose="020B0604020202020204" pitchFamily="34" charset="0"/>
              <a:buChar char="•"/>
            </a:pPr>
            <a:r>
              <a:rPr lang="pl-PL" dirty="0"/>
              <a:t>u</a:t>
            </a:r>
            <a:r>
              <a:rPr lang="en-US" dirty="0"/>
              <a:t>se cross-validation to validate your model</a:t>
            </a:r>
            <a:endParaRPr lang="pl-PL" dirty="0"/>
          </a:p>
          <a:p>
            <a:pPr marL="171450" indent="-171450">
              <a:buFont typeface="Arial" panose="020B0604020202020204" pitchFamily="34" charset="0"/>
              <a:buChar char="•"/>
            </a:pPr>
            <a:endParaRPr lang="pl-PL" dirty="0"/>
          </a:p>
          <a:p>
            <a:pPr marL="0" indent="0">
              <a:buFont typeface="Arial" panose="020B0604020202020204" pitchFamily="34" charset="0"/>
              <a:buNone/>
            </a:pPr>
            <a:r>
              <a:rPr lang="en-US" dirty="0"/>
              <a:t>Regarding overfitting</a:t>
            </a:r>
            <a:r>
              <a:rPr lang="pl-PL" dirty="0"/>
              <a:t> example</a:t>
            </a:r>
            <a:r>
              <a:rPr lang="en-US" dirty="0"/>
              <a:t> from real life - I was reminded of a friend who asked during an </a:t>
            </a:r>
            <a:endParaRPr lang="pl-PL" dirty="0"/>
          </a:p>
          <a:p>
            <a:pPr marL="0" indent="0">
              <a:buFont typeface="Arial" panose="020B0604020202020204" pitchFamily="34" charset="0"/>
              <a:buNone/>
            </a:pPr>
            <a:r>
              <a:rPr lang="en-US" dirty="0"/>
              <a:t>operating systems exam professor regarding the task - which slide covered the topic needed to solve this problem</a:t>
            </a:r>
            <a:r>
              <a:rPr lang="pl-PL" dirty="0"/>
              <a:t> </a:t>
            </a:r>
            <a:r>
              <a:rPr lang="pl-PL" dirty="0">
                <a:sym typeface="Wingdings" panose="05000000000000000000" pitchFamily="2" charset="2"/>
              </a:rPr>
              <a: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uczeniu maszynowym zjawiskiem niepożądanym jest zbytnie dopasowanie modelu do danych treningowych –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Powoduje to, że model będzie zachowywał się źle. Będzie dawał słabą wydajność. Zbyt mocno dopasował się do danych treningowych.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Jeżeli model będzie źle wytrenowany to będzie miał małą moc przewidywania.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Istnieją różne metody walki z problem </a:t>
            </a:r>
            <a:r>
              <a:rPr lang="pl-PL" dirty="0" err="1"/>
              <a:t>overfittingu</a:t>
            </a:r>
            <a:r>
              <a:rPr lang="pl-PL" dirty="0"/>
              <a:t>, np.:</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l-PL" dirty="0"/>
              <a:t>użyj więcej danych treningowych i wyeliminowanie statystycznego odchylenia w danych (może 90% danych jest z grupy 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l-PL" dirty="0"/>
              <a:t>ogranicz </a:t>
            </a:r>
            <a:r>
              <a:rPr lang="pl-PL" dirty="0" err="1"/>
              <a:t>złożonośc</a:t>
            </a:r>
            <a:r>
              <a:rPr lang="pl-PL" dirty="0"/>
              <a:t> modelu przez </a:t>
            </a:r>
            <a:r>
              <a:rPr lang="pl-PL" dirty="0" err="1"/>
              <a:t>regularyzacje</a:t>
            </a:r>
            <a:r>
              <a:rPr lang="pl-PL" dirty="0"/>
              <a:t> i optymalizacja </a:t>
            </a:r>
            <a:r>
              <a:rPr lang="pl-PL" dirty="0" err="1"/>
              <a:t>hiperparametrów</a:t>
            </a:r>
            <a:r>
              <a:rPr lang="pl-PL" dirty="0"/>
              <a:t> – parametrów algorytmu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l-PL" dirty="0"/>
              <a:t>Użyj cross-walidacji do walidowania modelu</a:t>
            </a:r>
          </a:p>
          <a:p>
            <a:endParaRPr lang="pl-PL" dirty="0"/>
          </a:p>
          <a:p>
            <a:r>
              <a:rPr lang="pl-PL" dirty="0"/>
              <a:t>Odnośnie </a:t>
            </a:r>
            <a:r>
              <a:rPr lang="pl-PL" dirty="0" err="1"/>
              <a:t>overfittingu</a:t>
            </a:r>
            <a:r>
              <a:rPr lang="pl-PL" dirty="0"/>
              <a:t> z życia – przypomniał mi się kolega który podczas egzaminu z systemów operacyjnych zapytał</a:t>
            </a:r>
          </a:p>
          <a:p>
            <a:r>
              <a:rPr lang="pl-PL" dirty="0"/>
              <a:t>profesora odnośnie zadania – na którym slajdzie był poruszany temat potrzebny do rozwiązania tego problemu </a:t>
            </a:r>
            <a:r>
              <a:rPr lang="pl-PL" dirty="0">
                <a:sym typeface="Wingdings" panose="05000000000000000000" pitchFamily="2" charset="2"/>
              </a:rPr>
              <a:t></a:t>
            </a:r>
            <a:endParaRPr lang="pl-PL" dirty="0"/>
          </a:p>
          <a:p>
            <a:endParaRPr lang="en-US" dirty="0"/>
          </a:p>
        </p:txBody>
      </p:sp>
      <p:sp>
        <p:nvSpPr>
          <p:cNvPr id="4" name="Slide Number Placeholder 3">
            <a:extLst>
              <a:ext uri="{FF2B5EF4-FFF2-40B4-BE49-F238E27FC236}">
                <a16:creationId xmlns:a16="http://schemas.microsoft.com/office/drawing/2014/main" id="{5B341F50-43DF-0278-FBE2-D76A4FA121EA}"/>
              </a:ext>
            </a:extLst>
          </p:cNvPr>
          <p:cNvSpPr>
            <a:spLocks noGrp="1"/>
          </p:cNvSpPr>
          <p:nvPr>
            <p:ph type="sldNum" sz="quarter" idx="5"/>
          </p:nvPr>
        </p:nvSpPr>
        <p:spPr/>
        <p:txBody>
          <a:bodyPr/>
          <a:lstStyle/>
          <a:p>
            <a:fld id="{A1922691-2794-4783-8C6B-BF3F8C500B0F}" type="slidenum">
              <a:rPr lang="de-DE" smtClean="0"/>
              <a:t>12</a:t>
            </a:fld>
            <a:endParaRPr lang="de-DE"/>
          </a:p>
        </p:txBody>
      </p:sp>
    </p:spTree>
    <p:extLst>
      <p:ext uri="{BB962C8B-B14F-4D97-AF65-F5344CB8AC3E}">
        <p14:creationId xmlns:p14="http://schemas.microsoft.com/office/powerpoint/2010/main" val="342889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In Deep Learning problems we could face local minimum problem during training </a:t>
            </a:r>
            <a:r>
              <a:rPr lang="pl-PL" dirty="0" err="1"/>
              <a:t>phase</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ontserrat" panose="00000500000000000000" pitchFamily="2" charset="-18"/>
              </a:rPr>
              <a:t>How can you avoid local minima to achieve the minimized loss function?</a:t>
            </a:r>
          </a:p>
          <a:p>
            <a:endParaRPr lang="pl-PL" dirty="0"/>
          </a:p>
          <a:p>
            <a:pPr algn="l" fontAlgn="base">
              <a:lnSpc>
                <a:spcPts val="2250"/>
              </a:lnSpc>
              <a:spcBef>
                <a:spcPts val="750"/>
              </a:spcBef>
              <a:spcAft>
                <a:spcPts val="750"/>
              </a:spcAft>
            </a:pPr>
            <a:r>
              <a:rPr lang="en-US" b="1" i="0" dirty="0">
                <a:solidFill>
                  <a:srgbClr val="000000"/>
                </a:solidFill>
                <a:effectLst/>
                <a:latin typeface="Montserrat" panose="00000500000000000000" pitchFamily="2" charset="-18"/>
              </a:rPr>
              <a:t>Ans:</a:t>
            </a:r>
            <a:r>
              <a:rPr lang="en-US" b="0" i="0" dirty="0">
                <a:solidFill>
                  <a:srgbClr val="000000"/>
                </a:solidFill>
                <a:effectLst/>
                <a:latin typeface="Montserrat" panose="00000500000000000000" pitchFamily="2" charset="-18"/>
              </a:rPr>
              <a:t> We can try to prevent our loss function from getting stuck in a local minima by providing a momentum value. So, it provides a basic impulse to the loss function in a specific direction and helps the function avoid narrow or small local minima.</a:t>
            </a:r>
          </a:p>
          <a:p>
            <a:pPr algn="l" fontAlgn="base">
              <a:lnSpc>
                <a:spcPts val="2250"/>
              </a:lnSpc>
              <a:spcBef>
                <a:spcPts val="750"/>
              </a:spcBef>
              <a:spcAft>
                <a:spcPts val="750"/>
              </a:spcAft>
            </a:pPr>
            <a:r>
              <a:rPr lang="en-US" b="0" i="0" dirty="0">
                <a:solidFill>
                  <a:srgbClr val="000000"/>
                </a:solidFill>
                <a:effectLst/>
                <a:latin typeface="Montserrat" panose="00000500000000000000" pitchFamily="2" charset="-18"/>
              </a:rPr>
              <a:t>Use stochastic gradient descent. The idea is to not use the exact gradient, but use a noisy estimate of the gradient, a random gradient whose expected value is the true gradient because we are using a noisy gradient, we can move in directions that are different from the gradient. This sometimes takes us away from a nearby local minimum, and can have the effect of preventing us from getting trapped in small local minimum.</a:t>
            </a:r>
          </a:p>
          <a:p>
            <a:endParaRPr lang="pl-PL" dirty="0"/>
          </a:p>
          <a:p>
            <a:pPr algn="l" fontAlgn="base">
              <a:lnSpc>
                <a:spcPts val="2250"/>
              </a:lnSpc>
              <a:spcBef>
                <a:spcPts val="750"/>
              </a:spcBef>
              <a:spcAft>
                <a:spcPts val="750"/>
              </a:spcAft>
            </a:pPr>
            <a:r>
              <a:rPr lang="en-US" b="1" i="0" dirty="0">
                <a:solidFill>
                  <a:srgbClr val="000000"/>
                </a:solidFill>
                <a:effectLst/>
                <a:latin typeface="Montserrat" panose="00000500000000000000" pitchFamily="2" charset="-18"/>
              </a:rPr>
              <a:t>Batch size in Neural Networks</a:t>
            </a:r>
            <a:endParaRPr lang="en-US" b="0" i="0" dirty="0">
              <a:solidFill>
                <a:srgbClr val="000000"/>
              </a:solidFill>
              <a:effectLst/>
              <a:latin typeface="Montserrat" panose="00000500000000000000" pitchFamily="2" charset="-18"/>
            </a:endParaRPr>
          </a:p>
          <a:p>
            <a:pPr algn="l" fontAlgn="base">
              <a:lnSpc>
                <a:spcPts val="2250"/>
              </a:lnSpc>
              <a:spcBef>
                <a:spcPts val="750"/>
              </a:spcBef>
              <a:spcAft>
                <a:spcPts val="750"/>
              </a:spcAft>
            </a:pPr>
            <a:r>
              <a:rPr lang="en-US" b="0" i="0" dirty="0">
                <a:solidFill>
                  <a:srgbClr val="000000"/>
                </a:solidFill>
                <a:effectLst/>
                <a:latin typeface="Montserrat" panose="00000500000000000000" pitchFamily="2" charset="-18"/>
              </a:rPr>
              <a:t>This fits very well with training deep networks, because the true gradient depends on all the training data, and is very expensive to compute. By computing a gradient estimate using just some of the training data, we can much more efficiently produce a noisy estimate of the gradient.</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13</a:t>
            </a:fld>
            <a:endParaRPr lang="de-DE"/>
          </a:p>
        </p:txBody>
      </p:sp>
    </p:spTree>
    <p:extLst>
      <p:ext uri="{BB962C8B-B14F-4D97-AF65-F5344CB8AC3E}">
        <p14:creationId xmlns:p14="http://schemas.microsoft.com/office/powerpoint/2010/main" val="109090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 classic aprproach we split dataset into training and test data (could be Pareto rule -&gt; 80% - training, 20% - test).</a:t>
            </a:r>
          </a:p>
          <a:p>
            <a:r>
              <a:rPr lang="en-US" dirty="0"/>
              <a:t>The problem is that our model may be too biased towards graphical data and validation data.</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43434"/>
                </a:solidFill>
                <a:effectLst/>
                <a:latin typeface="Lato" panose="020F0502020204030203" pitchFamily="34" charset="0"/>
              </a:rPr>
              <a:t>The evaluation itself becomes biased because it depends entirely on our test dataset</a:t>
            </a:r>
            <a:endParaRPr lang="pl-PL" dirty="0"/>
          </a:p>
          <a:p>
            <a:r>
              <a:rPr lang="en-US" dirty="0"/>
              <a:t>One way to combat overfitting is to use a technique called crossvalidation.</a:t>
            </a:r>
            <a:endParaRPr lang="pl-PL" dirty="0"/>
          </a:p>
          <a:p>
            <a:r>
              <a:rPr lang="pl-PL" dirty="0"/>
              <a:t>We train and evaluate model on few set of training and test data. It gives better model.</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 classic aprproach we split dataset into training and test data (could be Pareto rule -&gt; 80% - training, 20% - test).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Problem jest taki że nasz model może zbyt mocno przystosować się do danych szkoleniowych i także do danych walidacji.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Jedną z metod walki z overfittingiem jest użycie techniki zwanej crossvalidation.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343434"/>
                </a:solidFill>
                <a:effectLst/>
                <a:latin typeface="Lato" panose="020F0502020204030203" pitchFamily="34" charset="0"/>
              </a:rPr>
              <a:t>Athos method</a:t>
            </a:r>
            <a:r>
              <a:rPr lang="en-US" b="0" i="0" dirty="0">
                <a:solidFill>
                  <a:srgbClr val="343434"/>
                </a:solidFill>
                <a:effectLst/>
                <a:latin typeface="Lato" panose="020F0502020204030203" pitchFamily="34" charset="0"/>
              </a:rPr>
              <a:t> helps to mitigate the risk that a tuned model over-optimizes for the validation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14</a:t>
            </a:fld>
            <a:endParaRPr lang="de-DE"/>
          </a:p>
        </p:txBody>
      </p:sp>
    </p:spTree>
    <p:extLst>
      <p:ext uri="{BB962C8B-B14F-4D97-AF65-F5344CB8AC3E}">
        <p14:creationId xmlns:p14="http://schemas.microsoft.com/office/powerpoint/2010/main" val="2485118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26E52-D17F-20C8-7234-B5E19EE98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DCFFD-F730-651D-915D-8477CA07E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CBF4E-9198-9C05-8D67-155F402F7925}"/>
              </a:ext>
            </a:extLst>
          </p:cNvPr>
          <p:cNvSpPr>
            <a:spLocks noGrp="1"/>
          </p:cNvSpPr>
          <p:nvPr>
            <p:ph type="body" idx="1"/>
          </p:nvPr>
        </p:nvSpPr>
        <p:spPr/>
        <p:txBody>
          <a:bodyPr/>
          <a:lstStyle/>
          <a:p>
            <a:r>
              <a:rPr lang="pl-PL" dirty="0"/>
              <a:t>Machine Learning projects use common sequence of steps.</a:t>
            </a:r>
          </a:p>
          <a:p>
            <a:r>
              <a:rPr lang="pl-PL" dirty="0"/>
              <a:t>Sequence of steps is pipeline (common term in many fields in IT now – starting from processing following ITIL standard, </a:t>
            </a:r>
          </a:p>
          <a:p>
            <a:r>
              <a:rPr lang="pl-PL" dirty="0"/>
              <a:t>through DevOps and ending on Machine Learning).</a:t>
            </a:r>
          </a:p>
          <a:p>
            <a:r>
              <a:rPr lang="pl-PL" dirty="0"/>
              <a:t>This pipeline is human-in-the-</a:t>
            </a:r>
            <a:r>
              <a:rPr lang="pl-PL" dirty="0" err="1"/>
              <a:t>loop</a:t>
            </a:r>
            <a:r>
              <a:rPr lang="pl-PL" dirty="0"/>
              <a:t> process.</a:t>
            </a:r>
          </a:p>
          <a:p>
            <a:endParaRPr lang="pl-PL" dirty="0"/>
          </a:p>
          <a:p>
            <a:r>
              <a:rPr lang="pl-PL" dirty="0"/>
              <a:t>Steps:</a:t>
            </a:r>
          </a:p>
          <a:p>
            <a:pPr marL="171450" indent="-171450">
              <a:buFont typeface="Arial" panose="020B0604020202020204" pitchFamily="34" charset="0"/>
              <a:buChar char="•"/>
            </a:pPr>
            <a:r>
              <a:rPr lang="pl-PL" b="1" dirty="0"/>
              <a:t>Problem framing and data collection </a:t>
            </a:r>
            <a:r>
              <a:rPr lang="pl-PL" dirty="0"/>
              <a:t>– frame the problem as an ML problem and collect the data you need</a:t>
            </a:r>
          </a:p>
          <a:p>
            <a:pPr marL="171450" indent="-171450">
              <a:buFont typeface="Arial" panose="020B0604020202020204" pitchFamily="34" charset="0"/>
              <a:buChar char="•"/>
            </a:pPr>
            <a:r>
              <a:rPr lang="pl-PL" b="1" dirty="0"/>
              <a:t>Data preprocessing and feature engineering </a:t>
            </a:r>
            <a:r>
              <a:rPr lang="pl-PL" dirty="0"/>
              <a:t>– process the data into a suitable format that can be input into the ML algorithms. </a:t>
            </a:r>
          </a:p>
          <a:p>
            <a:pPr marL="0" indent="0">
              <a:buFont typeface="Arial" panose="020B0604020202020204" pitchFamily="34" charset="0"/>
              <a:buNone/>
            </a:pPr>
            <a:r>
              <a:rPr lang="pl-PL" dirty="0"/>
              <a:t>     Select or generate features that are related to the target output to improve the performance of the algorithms. </a:t>
            </a:r>
          </a:p>
          <a:p>
            <a:pPr marL="0" indent="0">
              <a:buFont typeface="Arial" panose="020B0604020202020204" pitchFamily="34" charset="0"/>
              <a:buNone/>
            </a:pPr>
            <a:r>
              <a:rPr lang="pl-PL" dirty="0"/>
              <a:t>     This step is usally done by first exploring the dataset to get a sense of its characteristics. </a:t>
            </a:r>
          </a:p>
          <a:p>
            <a:pPr marL="0" indent="0">
              <a:buFont typeface="Arial" panose="020B0604020202020204" pitchFamily="34" charset="0"/>
              <a:buNone/>
            </a:pPr>
            <a:r>
              <a:rPr lang="pl-PL" dirty="0"/>
              <a:t>     The operation should accommodate the specific ML algorithm you are considering</a:t>
            </a:r>
          </a:p>
          <a:p>
            <a:pPr marL="171450" indent="-171450">
              <a:buFont typeface="Arial" panose="020B0604020202020204" pitchFamily="34" charset="0"/>
              <a:buChar char="•"/>
            </a:pPr>
            <a:r>
              <a:rPr lang="pl-PL" b="1" dirty="0"/>
              <a:t>ML algorithm selection </a:t>
            </a:r>
            <a:r>
              <a:rPr lang="pl-PL" dirty="0"/>
              <a:t>- </a:t>
            </a:r>
            <a:r>
              <a:rPr lang="en-US" b="0" i="0" dirty="0">
                <a:solidFill>
                  <a:srgbClr val="000000"/>
                </a:solidFill>
                <a:effectLst/>
                <a:latin typeface="Lato" panose="020F0502020204030203" pitchFamily="34" charset="0"/>
              </a:rPr>
              <a:t>Select ML algorithms appropriate for the task that you would like to test, based on your prior knowledge of the problem and your experience</a:t>
            </a:r>
            <a:endParaRPr lang="pl-PL" dirty="0"/>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Model training and evaluation</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Apply the selected ML algorithm (or algorithms) to train an ML model with your training data, and evaluate its performance on the validation dataset</a:t>
            </a:r>
            <a:endParaRPr lang="pl-PL" b="0" i="0" dirty="0">
              <a:solidFill>
                <a:schemeClr val="tx1"/>
              </a:solidFill>
              <a:effectLst/>
              <a:latin typeface="+mn-lt"/>
            </a:endParaRPr>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Hyperparameter tuning</a:t>
            </a:r>
            <a:r>
              <a:rPr lang="en-US" b="0" i="0" dirty="0">
                <a:solidFill>
                  <a:srgbClr val="000000"/>
                </a:solidFill>
                <a:effectLst/>
                <a:latin typeface="Lato" panose="020F0502020204030203" pitchFamily="34" charset="0"/>
              </a:rPr>
              <a:t>—Attempt to achieve better performance by iteratively tuning the model’s hyperparameters</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Service deployment and model monitoring</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Deploy the final ML solution,</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and monitor its performance so you can maintain and improve the pipeline continuously</a:t>
            </a:r>
            <a:endParaRPr lang="pl-PL" i="0"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p:txBody>
      </p:sp>
      <p:sp>
        <p:nvSpPr>
          <p:cNvPr id="4" name="Slide Number Placeholder 3">
            <a:extLst>
              <a:ext uri="{FF2B5EF4-FFF2-40B4-BE49-F238E27FC236}">
                <a16:creationId xmlns:a16="http://schemas.microsoft.com/office/drawing/2014/main" id="{61FD83E5-8D2A-5042-CB20-789C1352DFF4}"/>
              </a:ext>
            </a:extLst>
          </p:cNvPr>
          <p:cNvSpPr>
            <a:spLocks noGrp="1"/>
          </p:cNvSpPr>
          <p:nvPr>
            <p:ph type="sldNum" sz="quarter" idx="5"/>
          </p:nvPr>
        </p:nvSpPr>
        <p:spPr/>
        <p:txBody>
          <a:bodyPr/>
          <a:lstStyle/>
          <a:p>
            <a:fld id="{A1922691-2794-4783-8C6B-BF3F8C500B0F}" type="slidenum">
              <a:rPr lang="de-DE" smtClean="0"/>
              <a:t>15</a:t>
            </a:fld>
            <a:endParaRPr lang="de-DE"/>
          </a:p>
        </p:txBody>
      </p:sp>
    </p:spTree>
    <p:extLst>
      <p:ext uri="{BB962C8B-B14F-4D97-AF65-F5344CB8AC3E}">
        <p14:creationId xmlns:p14="http://schemas.microsoft.com/office/powerpoint/2010/main" val="225078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Trade-</a:t>
            </a:r>
            <a:r>
              <a:rPr lang="pl-PL" dirty="0" err="1"/>
              <a:t>offs</a:t>
            </a:r>
            <a:r>
              <a:rPr lang="pl-PL" dirty="0"/>
              <a:t> exists nearly everywhere where you have problem and you have to implement final solution.</a:t>
            </a:r>
          </a:p>
          <a:p>
            <a:r>
              <a:rPr lang="pl-PL" dirty="0"/>
              <a:t>This part of engineer’s life.</a:t>
            </a:r>
          </a:p>
          <a:p>
            <a:r>
              <a:rPr lang="pl-PL" dirty="0"/>
              <a:t>For example – last squares linear regression is relativly </a:t>
            </a:r>
            <a:r>
              <a:rPr lang="en-US" noProof="0" dirty="0"/>
              <a:t>inflexible</a:t>
            </a:r>
            <a:r>
              <a:rPr lang="pl-PL" dirty="0"/>
              <a:t> but is quite interpretable.</a:t>
            </a:r>
          </a:p>
          <a:p>
            <a:r>
              <a:rPr lang="pl-PL" dirty="0"/>
              <a:t>Lasso is a less flexible approacl than linear regression. </a:t>
            </a:r>
          </a:p>
          <a:p>
            <a:pPr algn="l"/>
            <a:r>
              <a:rPr lang="en-US" sz="1800" b="0" i="0" u="none" strike="noStrike" baseline="0" dirty="0">
                <a:latin typeface="LMRoman10-Regular"/>
              </a:rPr>
              <a:t>It is also more interpretable than linear regression, because in the final</a:t>
            </a:r>
          </a:p>
          <a:p>
            <a:pPr algn="l"/>
            <a:r>
              <a:rPr lang="en-US" sz="1800" b="0" i="0" u="none" strike="noStrike" baseline="0" dirty="0">
                <a:latin typeface="LMRoman10-Regular"/>
              </a:rPr>
              <a:t>model the response variable will only be related to a small subset of the</a:t>
            </a:r>
          </a:p>
          <a:p>
            <a:pPr algn="l"/>
            <a:r>
              <a:rPr lang="en-US" sz="1800" b="0" i="0" u="none" strike="noStrike" baseline="0" dirty="0">
                <a:latin typeface="LMRoman10-Regular"/>
              </a:rPr>
              <a:t>predictors—namely, those with nonzero coefficient estimates.</a:t>
            </a:r>
            <a:endParaRPr lang="pl-PL" sz="1800" b="0" i="0" u="none" strike="noStrike" baseline="0" dirty="0">
              <a:latin typeface="LMRoman10-Regular"/>
            </a:endParaRPr>
          </a:p>
          <a:p>
            <a:pPr algn="l"/>
            <a:r>
              <a:rPr lang="pl-PL" sz="1800" b="0" i="0" u="none" strike="noStrike" baseline="0" dirty="0">
                <a:latin typeface="LMRoman10-Regular"/>
              </a:rPr>
              <a:t>If we are mainly interested in inference, then restrictive models are much more interpretable.</a:t>
            </a:r>
          </a:p>
          <a:p>
            <a:pPr algn="l"/>
            <a:r>
              <a:rPr lang="en-US" sz="1200" dirty="0"/>
              <a:t>Lasso seems to be what may be useful in our problem</a:t>
            </a:r>
            <a:r>
              <a:rPr lang="pl-PL" sz="1200" dirty="0"/>
              <a: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br>
              <a:rPr lang="pl-PL" dirty="0"/>
            </a:b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16</a:t>
            </a:fld>
            <a:endParaRPr lang="de-DE"/>
          </a:p>
        </p:txBody>
      </p:sp>
    </p:spTree>
    <p:extLst>
      <p:ext uri="{BB962C8B-B14F-4D97-AF65-F5344CB8AC3E}">
        <p14:creationId xmlns:p14="http://schemas.microsoft.com/office/powerpoint/2010/main" val="148546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There is plenty of automation in IT. </a:t>
            </a:r>
          </a:p>
          <a:p>
            <a:r>
              <a:rPr lang="pl-PL" dirty="0"/>
              <a:t>So why not to try AutoML to solve our problem?</a:t>
            </a:r>
          </a:p>
          <a:p>
            <a:r>
              <a:rPr lang="pl-PL" dirty="0"/>
              <a:t>We can classify AutoML into the following three categories:</a:t>
            </a:r>
          </a:p>
          <a:p>
            <a:endParaRPr lang="pl-PL" dirty="0"/>
          </a:p>
          <a:p>
            <a:pPr marL="171450" indent="-171450">
              <a:buFont typeface="Arial" panose="020B0604020202020204" pitchFamily="34" charset="0"/>
              <a:buChar char="•"/>
            </a:pPr>
            <a:r>
              <a:rPr lang="en-US" b="1" u="none" noProof="0" dirty="0"/>
              <a:t>Automated Hyperparameter Tuning</a:t>
            </a:r>
            <a:r>
              <a:rPr lang="en-US" noProof="0" dirty="0"/>
              <a:t> – aims to select the optimal hyperparameters for one or several components in the ML pipeline.</a:t>
            </a:r>
          </a:p>
          <a:p>
            <a:pPr marL="0" indent="0">
              <a:buFont typeface="Arial" panose="020B0604020202020204" pitchFamily="34" charset="0"/>
              <a:buNone/>
            </a:pPr>
            <a:r>
              <a:rPr lang="en-US" noProof="0" dirty="0"/>
              <a:t>	Generally, the tunable hyperparameters can include any hyperparameters in the ML pipeline, such</a:t>
            </a:r>
            <a:r>
              <a:rPr lang="pl-PL" noProof="0" dirty="0"/>
              <a:t> </a:t>
            </a:r>
            <a:r>
              <a:rPr lang="en-US" noProof="0" dirty="0"/>
              <a:t>as the model type, diffirent data preprocessing methods, the hyperparameters of the </a:t>
            </a:r>
          </a:p>
          <a:p>
            <a:pPr marL="0" indent="0">
              <a:buFont typeface="Arial" panose="020B0604020202020204" pitchFamily="34" charset="0"/>
              <a:buNone/>
            </a:pPr>
            <a:r>
              <a:rPr lang="en-US" noProof="0" dirty="0"/>
              <a:t>	optimization algorithm, and so on.</a:t>
            </a:r>
          </a:p>
          <a:p>
            <a:pPr marL="171450" indent="-171450">
              <a:buFont typeface="Arial" panose="020B0604020202020204" pitchFamily="34" charset="0"/>
              <a:buChar char="•"/>
            </a:pPr>
            <a:r>
              <a:rPr lang="en-US" b="1" noProof="0" dirty="0"/>
              <a:t>Automated Pipeline Search</a:t>
            </a:r>
            <a:r>
              <a:rPr lang="en-US" noProof="0" dirty="0"/>
              <a:t> – aims to generate the entire ML pipeline based on the input and tasks we tell the AutoML system to perform, such as classification or regression.</a:t>
            </a:r>
          </a:p>
          <a:p>
            <a:pPr marL="0" indent="0">
              <a:buFont typeface="Arial" panose="020B0604020202020204" pitchFamily="34" charset="0"/>
              <a:buNone/>
            </a:pPr>
            <a:r>
              <a:rPr lang="en-US" noProof="0" dirty="0"/>
              <a:t>	We gave the input data and define what kind of ML tasks we would like to perform.</a:t>
            </a:r>
          </a:p>
          <a:p>
            <a:pPr marL="171450" indent="-171450">
              <a:buFont typeface="Arial" panose="020B0604020202020204" pitchFamily="34" charset="0"/>
              <a:buChar char="•"/>
            </a:pPr>
            <a:r>
              <a:rPr lang="en-US" b="1" noProof="0" dirty="0"/>
              <a:t>Automated Feature Engineering</a:t>
            </a:r>
            <a:r>
              <a:rPr lang="en-US" noProof="0" dirty="0"/>
              <a:t> – often follows an interative process of feature generation and selection. It indends to automatically discover and discriminative feature for learning</a:t>
            </a:r>
          </a:p>
          <a:p>
            <a:pPr marL="914400" lvl="2" indent="0">
              <a:buFont typeface="Arial" panose="020B0604020202020204" pitchFamily="34" charset="0"/>
              <a:buNone/>
            </a:pPr>
            <a:r>
              <a:rPr lang="en-US" noProof="0" dirty="0"/>
              <a:t>the best ML models based on predefined selection criteria.</a:t>
            </a:r>
          </a:p>
          <a:p>
            <a:pPr marL="914400" lvl="2" indent="0">
              <a:buFont typeface="Arial" panose="020B0604020202020204" pitchFamily="34" charset="0"/>
              <a:buNone/>
            </a:pPr>
            <a:endParaRPr lang="pl-PL" dirty="0"/>
          </a:p>
          <a:p>
            <a:pPr marL="914400" lvl="2" indent="0">
              <a:buFont typeface="Arial" panose="020B0604020202020204" pitchFamily="34" charset="0"/>
              <a:buNone/>
            </a:pPr>
            <a:endParaRPr lang="pl-PL" dirty="0"/>
          </a:p>
          <a:p>
            <a:pPr marL="914400" lvl="2" indent="0">
              <a:buFont typeface="Arial" panose="020B0604020202020204" pitchFamily="34" charset="0"/>
              <a:buNone/>
            </a:pPr>
            <a:endParaRPr lang="pl-PL" dirty="0"/>
          </a:p>
          <a:p>
            <a:pPr marL="0" lvl="0" indent="0">
              <a:buFont typeface="Arial" panose="020B0604020202020204" pitchFamily="34" charset="0"/>
              <a:buNone/>
            </a:pPr>
            <a:r>
              <a:rPr lang="en-US" b="1" noProof="0" dirty="0"/>
              <a:t>Beneficial for newcomers </a:t>
            </a:r>
            <a:r>
              <a:rPr lang="en-US" noProof="0" dirty="0"/>
              <a:t>– aims to simulate how human experts solve ML problems and discover the optimal ML solutions for a given problem automatically, thereby </a:t>
            </a:r>
          </a:p>
          <a:p>
            <a:pPr marL="0" lvl="0" indent="0">
              <a:buFont typeface="Arial" panose="020B0604020202020204" pitchFamily="34" charset="0"/>
              <a:buNone/>
            </a:pPr>
            <a:r>
              <a:rPr lang="en-US" noProof="0" dirty="0"/>
              <a:t>granting practioners without extensive experience access to off-the-shelf ML techniques.</a:t>
            </a:r>
          </a:p>
          <a:p>
            <a:pPr marL="0" lvl="0" indent="0">
              <a:buFont typeface="Arial" panose="020B0604020202020204" pitchFamily="34" charset="0"/>
              <a:buNone/>
            </a:pPr>
            <a:r>
              <a:rPr lang="en-US" b="1" noProof="0" dirty="0"/>
              <a:t>Fast protyping ML models</a:t>
            </a:r>
            <a:r>
              <a:rPr lang="en-US" noProof="0" dirty="0"/>
              <a:t>– first ML model to solve the problem</a:t>
            </a:r>
          </a:p>
          <a:p>
            <a:pPr marL="0" lvl="0" indent="0">
              <a:buFont typeface="Arial" panose="020B0604020202020204" pitchFamily="34" charset="0"/>
              <a:buNone/>
            </a:pPr>
            <a:r>
              <a:rPr lang="en-US" b="1" noProof="0" dirty="0"/>
              <a:t>Limit the burden </a:t>
            </a:r>
            <a:r>
              <a:rPr lang="en-US" noProof="0" dirty="0"/>
              <a:t>– AutoML relieve experts from data scientists of the burden of desig</a:t>
            </a:r>
            <a:r>
              <a:rPr lang="pl-PL" noProof="0" dirty="0" err="1"/>
              <a:t>ning</a:t>
            </a:r>
            <a:r>
              <a:rPr lang="en-US" noProof="0" dirty="0"/>
              <a:t> and configuring ML models</a:t>
            </a:r>
          </a:p>
          <a:p>
            <a:pPr marL="0" lvl="0" indent="0">
              <a:buFont typeface="Arial" panose="020B0604020202020204" pitchFamily="34" charset="0"/>
              <a:buNone/>
            </a:pPr>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lvl="0" indent="0">
              <a:buFont typeface="Arial" panose="020B0604020202020204" pitchFamily="34" charset="0"/>
              <a:buNone/>
            </a:pPr>
            <a:endParaRPr lang="pl-PL" dirty="0"/>
          </a:p>
          <a:p>
            <a:pPr marL="0" lvl="0" indent="0">
              <a:buFont typeface="Arial" panose="020B0604020202020204" pitchFamily="34" charset="0"/>
              <a:buNone/>
            </a:pPr>
            <a:endParaRPr lang="pl-PL" dirty="0"/>
          </a:p>
          <a:p>
            <a:pPr marL="0" lvl="0" indent="0">
              <a:buFont typeface="Arial" panose="020B0604020202020204" pitchFamily="34" charset="0"/>
              <a:buNone/>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17</a:t>
            </a:fld>
            <a:endParaRPr lang="de-DE"/>
          </a:p>
        </p:txBody>
      </p:sp>
    </p:spTree>
    <p:extLst>
      <p:ext uri="{BB962C8B-B14F-4D97-AF65-F5344CB8AC3E}">
        <p14:creationId xmlns:p14="http://schemas.microsoft.com/office/powerpoint/2010/main" val="1689298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AutoML </a:t>
            </a:r>
          </a:p>
          <a:p>
            <a:endParaRPr lang="pl-PL" dirty="0"/>
          </a:p>
          <a:p>
            <a:r>
              <a:rPr lang="pl-PL" dirty="0"/>
              <a:t>Hyperparameter could be not only </a:t>
            </a:r>
            <a:r>
              <a:rPr lang="pl-PL" dirty="0" err="1"/>
              <a:t>direct</a:t>
            </a:r>
            <a:r>
              <a:rPr lang="pl-PL" dirty="0"/>
              <a:t> value (</a:t>
            </a:r>
            <a:r>
              <a:rPr lang="pl-PL" dirty="0" err="1"/>
              <a:t>number</a:t>
            </a:r>
            <a:r>
              <a:rPr lang="pl-PL" dirty="0"/>
              <a:t>, string and boolean), it could be numer of </a:t>
            </a:r>
            <a:r>
              <a:rPr lang="pl-PL" dirty="0" err="1"/>
              <a:t>layers</a:t>
            </a:r>
            <a:r>
              <a:rPr lang="pl-PL" dirty="0"/>
              <a:t> in </a:t>
            </a:r>
            <a:r>
              <a:rPr lang="pl-PL" dirty="0" err="1"/>
              <a:t>neural</a:t>
            </a:r>
            <a:r>
              <a:rPr lang="pl-PL" dirty="0"/>
              <a:t> network (TODO – kilka przykładów)</a:t>
            </a:r>
          </a:p>
          <a:p>
            <a:r>
              <a:rPr lang="pl-PL" dirty="0"/>
              <a:t>Steps in typical AutoML Process</a:t>
            </a:r>
          </a:p>
          <a:p>
            <a:endParaRPr lang="pl-PL"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000000"/>
                </a:solidFill>
                <a:effectLst/>
                <a:latin typeface="Lato" panose="020F0502020204030203" pitchFamily="34" charset="0"/>
              </a:rPr>
              <a:t>Select an ML pipeline </a:t>
            </a:r>
            <a:endParaRPr lang="pl-PL" b="0" i="0" dirty="0">
              <a:solidFill>
                <a:srgbClr val="000000"/>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from the search space for observation based on the search strategy. The search space defines the set of hyperparameters we want to tune and the ranges of each hyperparameter from which to select. </a:t>
            </a:r>
            <a:endParaRPr lang="pl-PL" b="0" i="0" dirty="0">
              <a:solidFill>
                <a:srgbClr val="000000"/>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The search strategy explores </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the search space and selects a combination of hyperparameters in each iteration to instantiate a complete ML pipeline to be evaluated.</a:t>
            </a:r>
          </a:p>
          <a:p>
            <a:pPr marL="228600" indent="-228600">
              <a:buAutoNum type="arabicPeriod" startAt="2"/>
            </a:pPr>
            <a:r>
              <a:rPr lang="pl-PL" dirty="0"/>
              <a:t>Train the selected ML pipeline on the </a:t>
            </a:r>
            <a:r>
              <a:rPr lang="en-US" noProof="0" dirty="0"/>
              <a:t>training</a:t>
            </a:r>
            <a:r>
              <a:rPr lang="pl-PL" dirty="0"/>
              <a:t> dataset and retrieve its performance evaluated on the validation set.</a:t>
            </a:r>
          </a:p>
          <a:p>
            <a:pPr marL="228600" indent="-228600">
              <a:buAutoNum type="arabicPeriod" startAt="2"/>
            </a:pPr>
            <a:r>
              <a:rPr lang="pl-PL" dirty="0"/>
              <a:t>Update the search strategy if it is able to leverage the historical evaluations to accelerate the process of discovering better pipelines.</a:t>
            </a:r>
          </a:p>
          <a:p>
            <a:pPr marL="228600" indent="-228600">
              <a:buAutoNum type="arabicPeriod" startAt="2"/>
            </a:pPr>
            <a:endParaRPr lang="pl-PL" dirty="0"/>
          </a:p>
          <a:p>
            <a:pPr marL="228600" indent="-228600">
              <a:buAutoNum type="arabicPeriod" startAt="2"/>
            </a:pPr>
            <a:endParaRPr lang="pl-PL" dirty="0"/>
          </a:p>
          <a:p>
            <a:pPr marL="0" indent="0">
              <a:buNone/>
            </a:pPr>
            <a:r>
              <a:rPr lang="pl-PL" dirty="0"/>
              <a:t>Core components:</a:t>
            </a:r>
          </a:p>
          <a:p>
            <a:pPr marL="0" indent="0">
              <a:buNone/>
            </a:pPr>
            <a:r>
              <a:rPr lang="pl-PL" dirty="0"/>
              <a:t>Search space, search strategy and validation process.</a:t>
            </a:r>
          </a:p>
          <a:p>
            <a:pPr marL="0" indent="0">
              <a:buNone/>
            </a:pPr>
            <a:endParaRPr lang="pl-PL" dirty="0"/>
          </a:p>
          <a:p>
            <a:pPr marL="0" indent="0">
              <a:buNone/>
            </a:pPr>
            <a:r>
              <a:rPr lang="en-US" u="sng" dirty="0"/>
              <a:t>Why should we use </a:t>
            </a:r>
            <a:r>
              <a:rPr lang="pl-PL" u="sng" dirty="0" err="1"/>
              <a:t>history</a:t>
            </a:r>
            <a:r>
              <a:rPr lang="pl-PL" u="sng" dirty="0"/>
              <a:t>-independent search </a:t>
            </a:r>
            <a:r>
              <a:rPr lang="en-US" u="sng" dirty="0"/>
              <a:t>method instead of </a:t>
            </a:r>
            <a:r>
              <a:rPr lang="pl-PL" u="sng" dirty="0"/>
              <a:t>history-dependent </a:t>
            </a:r>
            <a:r>
              <a:rPr lang="en-US" u="sng" dirty="0"/>
              <a:t>when method A is worse because it does not draw conclusions?</a:t>
            </a:r>
            <a:endParaRPr lang="pl-PL" u="sng" dirty="0"/>
          </a:p>
          <a:p>
            <a:pPr marL="0" indent="0">
              <a:buNone/>
            </a:pPr>
            <a:r>
              <a:rPr lang="en-US" b="0" u="none" noProof="0" dirty="0"/>
              <a:t>History-independent</a:t>
            </a:r>
            <a:r>
              <a:rPr lang="pl-PL" b="0" u="none" dirty="0"/>
              <a:t> -&gt;  </a:t>
            </a:r>
            <a:r>
              <a:rPr lang="en-US" b="0" u="none" noProof="0" dirty="0"/>
              <a:t>Random</a:t>
            </a:r>
            <a:r>
              <a:rPr lang="pl-PL" b="0" u="none" dirty="0"/>
              <a:t> search</a:t>
            </a:r>
          </a:p>
          <a:p>
            <a:pPr marL="0" indent="0">
              <a:buNone/>
            </a:pPr>
            <a:r>
              <a:rPr lang="en-US" b="0" u="none" noProof="0" dirty="0"/>
              <a:t>History-dependent</a:t>
            </a:r>
            <a:r>
              <a:rPr lang="pl-PL" b="0" u="none" dirty="0"/>
              <a:t>    -&gt;  </a:t>
            </a:r>
            <a:r>
              <a:rPr lang="en-US" b="0" u="none" noProof="0" dirty="0"/>
              <a:t>Bayesian optimization, Aging evolution </a:t>
            </a:r>
          </a:p>
          <a:p>
            <a:pPr marL="0" indent="0">
              <a:buNone/>
            </a:pPr>
            <a:endParaRPr lang="pl-PL" b="0" u="none" dirty="0"/>
          </a:p>
          <a:p>
            <a:pPr marL="0" indent="0">
              <a:buNone/>
            </a:pPr>
            <a:r>
              <a:rPr lang="en-US" dirty="0"/>
              <a:t>Are they faster? Not necessarily, the time of a single iteration is comparable for each algorithm (Random search, Bayesian optimization, Aging evolution).</a:t>
            </a:r>
            <a:br>
              <a:rPr lang="pl-PL" dirty="0"/>
            </a:br>
            <a:r>
              <a:rPr lang="en-US" dirty="0"/>
              <a:t>There is no clear rule, but there are a few observations:</a:t>
            </a:r>
            <a:endParaRPr lang="pl-PL" dirty="0"/>
          </a:p>
          <a:p>
            <a:pPr marL="171450" indent="-171450">
              <a:buFont typeface="Arial" panose="020B0604020202020204" pitchFamily="34" charset="0"/>
              <a:buChar char="•"/>
            </a:pPr>
            <a:r>
              <a:rPr lang="en-US" noProof="0" dirty="0"/>
              <a:t>If search space is dominated by hyperparameters with continuous or ordinal values, we prefer to use the Bayesian optimization algorithm</a:t>
            </a:r>
          </a:p>
          <a:p>
            <a:pPr marL="171450" indent="-171450">
              <a:buFont typeface="Arial" panose="020B0604020202020204" pitchFamily="34" charset="0"/>
              <a:buChar char="•"/>
            </a:pPr>
            <a:r>
              <a:rPr lang="en-US" noProof="0" dirty="0"/>
              <a:t>If the hyperparameters are mostly categorical or there are many conditional hyperparameters, the evolutionary method would be a good choice</a:t>
            </a:r>
          </a:p>
          <a:p>
            <a:pPr marL="171450" indent="-171450">
              <a:buFont typeface="Arial" panose="020B0604020202020204" pitchFamily="34" charset="0"/>
              <a:buChar char="•"/>
            </a:pPr>
            <a:r>
              <a:rPr lang="en-US" noProof="0" dirty="0"/>
              <a:t>Random search is not a good choice for exploring continuous hyperparameters. However, could provide strong baseline when the number of trials you want </a:t>
            </a:r>
          </a:p>
          <a:p>
            <a:pPr marL="0" indent="0">
              <a:buFont typeface="Arial" panose="020B0604020202020204" pitchFamily="34" charset="0"/>
              <a:buNone/>
            </a:pPr>
            <a:r>
              <a:rPr lang="en-US" noProof="0" dirty="0"/>
              <a:t>     to explore is too few compared to the size of the search space.</a:t>
            </a:r>
          </a:p>
          <a:p>
            <a:pPr marL="0" indent="0">
              <a:buNone/>
            </a:pPr>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a:p>
            <a:endParaRPr lang="pl-PL" dirty="0"/>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18</a:t>
            </a:fld>
            <a:endParaRPr lang="de-DE"/>
          </a:p>
        </p:txBody>
      </p:sp>
    </p:spTree>
    <p:extLst>
      <p:ext uri="{BB962C8B-B14F-4D97-AF65-F5344CB8AC3E}">
        <p14:creationId xmlns:p14="http://schemas.microsoft.com/office/powerpoint/2010/main" val="154184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pl-PL" b="1"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pl-PL" b="1" i="0" dirty="0">
                <a:solidFill>
                  <a:srgbClr val="000000"/>
                </a:solidFill>
                <a:effectLst/>
                <a:latin typeface="Lato" panose="020F0502020204030203" pitchFamily="34" charset="0"/>
              </a:rPr>
              <a:t>Measure the Performance of AutoML</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Before doing AutoML, we need to clarify the objective we want to use to measure its performance. Although we used an accuracy metric</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to decide whether a model discovered by the AutoML algorithm is good, AutoML is not just about improving model accuracy. In practice, we may want or need to consider many objectives when applying AutoML. For example, we may want to select a deep learning model with a small model size (limiting memory consumption) or lower training/inference speed so that we can deploy it on edge devices. In this case, we might need to consider complexity measures, such as floating-point operations per second (FLOPS) during the search process</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pl-PL" b="1" i="0" dirty="0">
                <a:solidFill>
                  <a:srgbClr val="000000"/>
                </a:solidFill>
                <a:effectLst/>
                <a:latin typeface="Lato" panose="020F0502020204030203" pitchFamily="34" charset="0"/>
              </a:rPr>
              <a:t>Interpretability and </a:t>
            </a:r>
            <a:r>
              <a:rPr lang="pl-PL" b="1" i="0" dirty="0" err="1">
                <a:solidFill>
                  <a:srgbClr val="000000"/>
                </a:solidFill>
                <a:effectLst/>
                <a:latin typeface="Lato" panose="020F0502020204030203" pitchFamily="34" charset="0"/>
              </a:rPr>
              <a:t>Transparency</a:t>
            </a:r>
            <a:r>
              <a:rPr lang="pl-PL" b="1" i="0" dirty="0">
                <a:solidFill>
                  <a:srgbClr val="000000"/>
                </a:solidFill>
                <a:effectLst/>
                <a:latin typeface="Lato" panose="020F0502020204030203" pitchFamily="34" charset="0"/>
              </a:rPr>
              <a:t> </a:t>
            </a:r>
            <a:r>
              <a:rPr lang="pl-PL" b="0" i="0" dirty="0">
                <a:solidFill>
                  <a:srgbClr val="000000"/>
                </a:solidFill>
                <a:effectLst/>
                <a:latin typeface="Lato" panose="020F0502020204030203" pitchFamily="34" charset="0"/>
              </a:rPr>
              <a:t>-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should ultimately facilitate convenient usage for its users and lighten their burden. This requires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 to be human-centric, meaning that users should be involved in the search process in several ways. First, the results provided by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 should be interpretable to convince users of its efficacy and foster trust in the adoption of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solutions for domain-specific applications, such as medical applications. Second, users should be able to adjust the search space or the objective to accelerate the search process, which requires visibility. Third, the search method should be transparent to users to help them better understand the search process and ensure that data privacy is protected and predictions are fair. Ensuring the interpretability and transparency of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also requires a deeper theoretical understanding of different ML pipelines and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search technique</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r>
              <a:rPr lang="en-US" b="1" i="0" dirty="0">
                <a:solidFill>
                  <a:srgbClr val="000000"/>
                </a:solidFill>
                <a:effectLst/>
                <a:latin typeface="Lato" panose="020F0502020204030203" pitchFamily="34" charset="0"/>
              </a:rPr>
              <a:t>The reproducibility of ML and the robustness of ML models </a:t>
            </a:r>
            <a:r>
              <a:rPr lang="en-US" b="0" i="0" dirty="0">
                <a:solidFill>
                  <a:srgbClr val="000000"/>
                </a:solidFill>
                <a:effectLst/>
                <a:latin typeface="Lato" panose="020F0502020204030203" pitchFamily="34" charset="0"/>
              </a:rPr>
              <a:t>are hot topics in the ML community. These issues are also important—and even more challenging—in the context of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because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 not only may control the training of multiple ML pipelines but also contains multiple “hyper-hyperparameters” that control the search algorithm. A difference in a single seed can lead to a huge difference in the training results of one ML pipeline and may also result in great variance in the hyperparameter sampling and the updating of the search algorithm. In addition, ML models, and especially deep learning models, are vulnerable to adversarial examples and human imperception perturbations. Ensuring the robustness of training and evaluating ML models and the robustness of hyperparameter sampling and search algorithm updates are indispensable for protecting the </a:t>
            </a:r>
            <a:r>
              <a:rPr lang="en-US" b="0" i="0" dirty="0" err="1">
                <a:solidFill>
                  <a:srgbClr val="000000"/>
                </a:solidFill>
                <a:effectLst/>
                <a:latin typeface="Lato" panose="020F0502020204030203" pitchFamily="34" charset="0"/>
              </a:rPr>
              <a:t>AutoML</a:t>
            </a:r>
            <a:r>
              <a:rPr lang="en-US" b="0" i="0" dirty="0">
                <a:solidFill>
                  <a:srgbClr val="000000"/>
                </a:solidFill>
                <a:effectLst/>
                <a:latin typeface="Lato" panose="020F0502020204030203" pitchFamily="34" charset="0"/>
              </a:rPr>
              <a:t> system.</a:t>
            </a:r>
            <a:endParaRPr lang="pl-PL" b="0" i="0" dirty="0">
              <a:solidFill>
                <a:srgbClr val="000000"/>
              </a:solidFill>
              <a:effectLst/>
              <a:latin typeface="Lato" panose="020F0502020204030203" pitchFamily="34" charset="0"/>
            </a:endParaRPr>
          </a:p>
          <a:p>
            <a:pPr marL="171450" indent="-171450">
              <a:buFont typeface="Arial" panose="020B0604020202020204" pitchFamily="34" charset="0"/>
              <a:buChar char="•"/>
            </a:pPr>
            <a:endParaRPr lang="pl-PL" b="0" i="0" dirty="0">
              <a:solidFill>
                <a:srgbClr val="000000"/>
              </a:solidFill>
              <a:effectLst/>
              <a:latin typeface="Lato" panose="020F0502020204030203" pitchFamily="34" charset="0"/>
            </a:endParaRPr>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19</a:t>
            </a:fld>
            <a:endParaRPr lang="de-DE"/>
          </a:p>
        </p:txBody>
      </p:sp>
    </p:spTree>
    <p:extLst>
      <p:ext uri="{BB962C8B-B14F-4D97-AF65-F5344CB8AC3E}">
        <p14:creationId xmlns:p14="http://schemas.microsoft.com/office/powerpoint/2010/main" val="321890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 statistical and mathematical models provide predictions based on inputs.</a:t>
            </a:r>
            <a:endParaRPr lang="pl-PL" dirty="0"/>
          </a:p>
          <a:p>
            <a:r>
              <a:rPr lang="en-US" dirty="0"/>
              <a:t>Very often, the most important thing is the performance of the model. Any fraction of a percentage that results in improved model accuracy is often worth its weight in gold.</a:t>
            </a:r>
            <a:endParaRPr lang="pl-PL" dirty="0"/>
          </a:p>
          <a:p>
            <a:r>
              <a:rPr lang="en-US" dirty="0"/>
              <a:t>But model performance is not everything. Once the model is built, questions will arise about its predictions. Especially if you're probably one of them will seem strange </a:t>
            </a:r>
            <a:endParaRPr lang="pl-PL" dirty="0"/>
          </a:p>
          <a:p>
            <a:r>
              <a:rPr lang="en-US" dirty="0"/>
              <a:t>and I will argue at least with the experience of people participating in the process (their firefighters who extinguish fires).</a:t>
            </a:r>
            <a:endParaRPr lang="pl-PL" dirty="0"/>
          </a:p>
          <a:p>
            <a:r>
              <a:rPr lang="en-US" dirty="0"/>
              <a:t>The model and the entire solution will be criticized, nervous questions will begin – why do we need this model if it doesn’t work because we don’t understand it. </a:t>
            </a:r>
            <a:endParaRPr lang="pl-PL" dirty="0"/>
          </a:p>
          <a:p>
            <a:r>
              <a:rPr lang="en-US" dirty="0"/>
              <a:t>This problem is known in machine learning algorithms and there are helpful tools.</a:t>
            </a:r>
            <a:endParaRPr lang="pl-PL" dirty="0"/>
          </a:p>
          <a:p>
            <a:r>
              <a:rPr lang="en-US" dirty="0"/>
              <a:t>They are collectively known as XAI – Explainable Artificial Intelligence.</a:t>
            </a:r>
            <a:endParaRPr lang="pl-PL" dirty="0"/>
          </a:p>
          <a:p>
            <a:r>
              <a:rPr lang="en-US" dirty="0"/>
              <a:t>Someone may ask why we have to do redundant work - after all, we already did it in EDA, model tuning and validation.</a:t>
            </a:r>
            <a:endParaRPr lang="pl-PL" dirty="0"/>
          </a:p>
          <a:p>
            <a:r>
              <a:rPr lang="en-US" dirty="0"/>
              <a:t>There are two reasons - we will be under time pressure when business starts asking questions and business must understand our model from their perspectives. Using specialized machine learning terminology is not enough…..</a:t>
            </a:r>
            <a:endParaRPr lang="pl-PL" dirty="0"/>
          </a:p>
          <a:p>
            <a:r>
              <a:rPr lang="pl-PL" dirty="0"/>
              <a:t>Very </a:t>
            </a:r>
            <a:r>
              <a:rPr lang="pl-PL" dirty="0" err="1"/>
              <a:t>often</a:t>
            </a:r>
            <a:r>
              <a:rPr lang="pl-PL" dirty="0"/>
              <a:t> we have to win the trust of the business.</a:t>
            </a:r>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r>
              <a:rPr lang="pl-PL" dirty="0"/>
              <a:t>Modele – statystyczno-matematyczne </a:t>
            </a:r>
            <a:r>
              <a:rPr lang="pl-PL" dirty="0" err="1"/>
              <a:t>stfory</a:t>
            </a:r>
            <a:r>
              <a:rPr lang="pl-PL" dirty="0"/>
              <a:t> podają przewidywanie na podstawie wejść.</a:t>
            </a:r>
          </a:p>
          <a:p>
            <a:r>
              <a:rPr lang="pl-PL" dirty="0"/>
              <a:t>Bardzo często najważniejsza jest wydajność modelu. Każda część procenta powodująca lepszą dokładność modelu jest często na wagę złota.</a:t>
            </a:r>
          </a:p>
          <a:p>
            <a:r>
              <a:rPr lang="pl-PL" dirty="0"/>
              <a:t>Ale to wydajność modelu to nie wszystko. Po zbudowaniu modelu powstaną pytania o jego prognozy. Zwłaszcza jeżeli pewnie z nich</a:t>
            </a:r>
          </a:p>
          <a:p>
            <a:r>
              <a:rPr lang="pl-PL" dirty="0"/>
              <a:t>wydadzą się dziwne i będę się kłócić przynajmniej z doświadczeniem ludzi uczestniczących w procesie (np.: strażacy którzy gaszą pożary).</a:t>
            </a:r>
          </a:p>
          <a:p>
            <a:r>
              <a:rPr lang="pl-PL" dirty="0"/>
              <a:t>Zacznie się krytyka modelu i całego rozwiązania, zaczną się nerwowe pytania – po co nam ten model skoro nie działa bo go nie rozumiemy.</a:t>
            </a:r>
          </a:p>
          <a:p>
            <a:r>
              <a:rPr lang="pl-PL" dirty="0"/>
              <a:t>Ten problem jest znany w algorytmach uczenia maszynowego i istnieją pomocne narzędzia. </a:t>
            </a:r>
          </a:p>
          <a:p>
            <a:r>
              <a:rPr lang="pl-PL" dirty="0"/>
              <a:t>Zbiorczo określa się je terminem – XAI – Explainable </a:t>
            </a:r>
            <a:r>
              <a:rPr lang="pl-PL" dirty="0" err="1"/>
              <a:t>Artifical</a:t>
            </a:r>
            <a:r>
              <a:rPr lang="pl-PL" dirty="0"/>
              <a:t> </a:t>
            </a:r>
            <a:r>
              <a:rPr lang="pl-PL" dirty="0" err="1"/>
              <a:t>Intelligence</a:t>
            </a:r>
            <a:r>
              <a:rPr lang="pl-PL" dirty="0"/>
              <a:t>. </a:t>
            </a:r>
          </a:p>
          <a:p>
            <a:r>
              <a:rPr lang="pl-PL" dirty="0"/>
              <a:t>Ktoś może spytać dlaczego musimy robić nadmiarową/redundantną pracę – przecież już to robiliśmy w ramach EDA, strojeniu modelu i walidacji.</a:t>
            </a:r>
          </a:p>
          <a:p>
            <a:r>
              <a:rPr lang="pl-PL" dirty="0"/>
              <a:t>Są dwie przyczyny – będziemy pod presją czasu gdy biznes zacznie zadawać pytania oraz biznes musi zrozumieć nasz model ze swojej</a:t>
            </a:r>
          </a:p>
          <a:p>
            <a:r>
              <a:rPr lang="pl-PL" dirty="0"/>
              <a:t>perspektywy. Używanie specjalistycznej terminologii uczenia maszynowego nie wystarczy …..</a:t>
            </a:r>
          </a:p>
          <a:p>
            <a:endParaRPr lang="pl-PL" dirty="0"/>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20</a:t>
            </a:fld>
            <a:endParaRPr lang="de-DE"/>
          </a:p>
        </p:txBody>
      </p:sp>
    </p:spTree>
    <p:extLst>
      <p:ext uri="{BB962C8B-B14F-4D97-AF65-F5344CB8AC3E}">
        <p14:creationId xmlns:p14="http://schemas.microsoft.com/office/powerpoint/2010/main" val="342846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a few words about me. </a:t>
            </a:r>
            <a:r>
              <a:rPr lang="pl-PL" dirty="0"/>
              <a:t>My</a:t>
            </a:r>
            <a:r>
              <a:rPr lang="en-US" dirty="0"/>
              <a:t> name is Tomasz Ziss.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been working in the IT industry for about 15 years. I</a:t>
            </a:r>
            <a:r>
              <a:rPr lang="pl-PL" dirty="0"/>
              <a:t> am employee </a:t>
            </a:r>
            <a:r>
              <a:rPr lang="en-US" dirty="0"/>
              <a:t>at Accenture Enkitec Group.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an Oracle Ace and an OCM. I deal with various things, but my main interest is data - databases and field topics data engineering.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run my own blog where you can read various interesting things about Computer Science.</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2</a:t>
            </a:fld>
            <a:endParaRPr lang="de-DE"/>
          </a:p>
        </p:txBody>
      </p:sp>
    </p:spTree>
    <p:extLst>
      <p:ext uri="{BB962C8B-B14F-4D97-AF65-F5344CB8AC3E}">
        <p14:creationId xmlns:p14="http://schemas.microsoft.com/office/powerpoint/2010/main" val="3338801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SHAP </a:t>
            </a:r>
            <a:r>
              <a:rPr lang="pl-PL" b="0" dirty="0"/>
              <a:t>(</a:t>
            </a:r>
            <a:r>
              <a:rPr lang="en-US" b="0" i="0" dirty="0">
                <a:solidFill>
                  <a:srgbClr val="000000"/>
                </a:solidFill>
                <a:effectLst/>
                <a:latin typeface="Lato" panose="020F0502020204030203" pitchFamily="34" charset="0"/>
              </a:rPr>
              <a:t>Shapley Additive Explanations</a:t>
            </a:r>
            <a:r>
              <a:rPr lang="pl-PL" b="0" i="0" dirty="0">
                <a:solidFill>
                  <a:srgbClr val="000000"/>
                </a:solidFill>
                <a:effectLst/>
                <a:latin typeface="Lato" panose="020F0502020204030203" pitchFamily="34" charset="0"/>
              </a:rPr>
              <a:t>) is most popular </a:t>
            </a:r>
            <a:r>
              <a:rPr lang="pl-PL" b="0" i="0" dirty="0" err="1">
                <a:solidFill>
                  <a:srgbClr val="000000"/>
                </a:solidFill>
                <a:effectLst/>
                <a:latin typeface="Lato" panose="020F0502020204030203" pitchFamily="34" charset="0"/>
              </a:rPr>
              <a:t>Python</a:t>
            </a:r>
            <a:r>
              <a:rPr lang="pl-PL" b="0" i="0" dirty="0">
                <a:solidFill>
                  <a:srgbClr val="000000"/>
                </a:solidFill>
                <a:effectLst/>
                <a:latin typeface="Lato" panose="020F0502020204030203" pitchFamily="34" charset="0"/>
              </a:rPr>
              <a:t> </a:t>
            </a:r>
            <a:r>
              <a:rPr lang="pl-PL" b="0" i="0" dirty="0" err="1">
                <a:solidFill>
                  <a:srgbClr val="000000"/>
                </a:solidFill>
                <a:effectLst/>
                <a:latin typeface="Lato" panose="020F0502020204030203" pitchFamily="34" charset="0"/>
              </a:rPr>
              <a:t>library</a:t>
            </a:r>
            <a:r>
              <a:rPr lang="pl-PL" b="0" i="0" dirty="0">
                <a:solidFill>
                  <a:srgbClr val="000000"/>
                </a:solidFill>
                <a:effectLst/>
                <a:latin typeface="Lato" panose="020F0502020204030203" pitchFamily="34" charset="0"/>
              </a:rPr>
              <a:t> in XAI </a:t>
            </a:r>
            <a:r>
              <a:rPr lang="pl-PL" b="0" i="0" dirty="0" err="1">
                <a:solidFill>
                  <a:srgbClr val="000000"/>
                </a:solidFill>
                <a:effectLst/>
                <a:latin typeface="Lato" panose="020F0502020204030203" pitchFamily="34" charset="0"/>
              </a:rPr>
              <a:t>implementation</a:t>
            </a:r>
            <a:r>
              <a:rPr lang="pl-PL" b="0" i="0" dirty="0">
                <a:solidFill>
                  <a:srgbClr val="000000"/>
                </a:solidFill>
                <a:effectLst/>
                <a:latin typeface="Lato" panose="020F050202020403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000000"/>
                </a:solidFill>
                <a:effectLst/>
                <a:latin typeface="Lato" panose="020F0502020204030203" pitchFamily="34" charset="0"/>
              </a:rPr>
              <a:t>It is based on mathematical field – Game Theory. </a:t>
            </a:r>
            <a:endParaRPr lang="pl-PL" b="0" dirty="0"/>
          </a:p>
          <a:p>
            <a:r>
              <a:rPr lang="pl-PL" b="0" i="0" dirty="0">
                <a:solidFill>
                  <a:srgbClr val="000000"/>
                </a:solidFill>
                <a:effectLst/>
                <a:latin typeface="Lato" panose="020F0502020204030203" pitchFamily="34" charset="0"/>
              </a:rPr>
              <a:t>Let’s try me with </a:t>
            </a:r>
            <a:r>
              <a:rPr lang="pl-PL" b="0" i="0" dirty="0" err="1">
                <a:solidFill>
                  <a:srgbClr val="000000"/>
                </a:solidFill>
                <a:effectLst/>
                <a:latin typeface="Lato" panose="020F0502020204030203" pitchFamily="34" charset="0"/>
              </a:rPr>
              <a:t>analogy</a:t>
            </a:r>
            <a:r>
              <a:rPr lang="pl-PL" b="0" i="0" dirty="0">
                <a:solidFill>
                  <a:srgbClr val="000000"/>
                </a:solidFill>
                <a:effectLst/>
                <a:latin typeface="Lato" panose="020F0502020204030203" pitchFamily="34" charset="0"/>
              </a:rPr>
              <a:t> - </a:t>
            </a:r>
            <a:r>
              <a:rPr lang="en-US" b="0" i="0" dirty="0">
                <a:solidFill>
                  <a:srgbClr val="000000"/>
                </a:solidFill>
                <a:effectLst/>
                <a:latin typeface="Lato" panose="020F0502020204030203" pitchFamily="34" charset="0"/>
              </a:rPr>
              <a:t>As with players in a team sport, if a match is the model itself and the features involved in training are the players, what is the effect on the match if one player is substituted for another? </a:t>
            </a:r>
            <a:endParaRPr lang="pl-PL" b="0" i="0" dirty="0">
              <a:solidFill>
                <a:srgbClr val="000000"/>
              </a:solidFill>
              <a:effectLst/>
              <a:latin typeface="Lato" panose="020F0502020204030203" pitchFamily="34" charset="0"/>
            </a:endParaRPr>
          </a:p>
          <a:p>
            <a:r>
              <a:rPr lang="en-US" b="0" i="0" dirty="0">
                <a:solidFill>
                  <a:srgbClr val="000000"/>
                </a:solidFill>
                <a:effectLst/>
                <a:latin typeface="Lato" panose="020F0502020204030203" pitchFamily="34" charset="0"/>
              </a:rPr>
              <a:t>How one player’s influence changes the outcome of the game is the basic question that </a:t>
            </a:r>
            <a:r>
              <a:rPr lang="en-US" dirty="0" err="1"/>
              <a:t>shap</a:t>
            </a:r>
            <a:r>
              <a:rPr lang="en-US" b="0" i="0" dirty="0">
                <a:solidFill>
                  <a:srgbClr val="000000"/>
                </a:solidFill>
                <a:effectLst/>
                <a:latin typeface="Lato" panose="020F0502020204030203" pitchFamily="34" charset="0"/>
              </a:rPr>
              <a:t> is attempting to answer.</a:t>
            </a:r>
            <a:endParaRPr lang="pl-PL" dirty="0"/>
          </a:p>
          <a:p>
            <a:r>
              <a:rPr lang="pl-PL" dirty="0"/>
              <a:t>The high </a:t>
            </a:r>
            <a:r>
              <a:rPr lang="pl-PL" dirty="0" err="1"/>
              <a:t>level</a:t>
            </a:r>
            <a:r>
              <a:rPr lang="pl-PL" dirty="0"/>
              <a:t> </a:t>
            </a:r>
            <a:r>
              <a:rPr lang="pl-PL" dirty="0" err="1"/>
              <a:t>mechanism</a:t>
            </a:r>
            <a:r>
              <a:rPr lang="pl-PL" dirty="0"/>
              <a:t> is </a:t>
            </a:r>
            <a:r>
              <a:rPr lang="pl-PL" dirty="0" err="1"/>
              <a:t>prestend</a:t>
            </a:r>
            <a:r>
              <a:rPr lang="pl-PL" dirty="0"/>
              <a:t> on the slide here</a:t>
            </a:r>
          </a:p>
          <a:p>
            <a:endParaRPr lang="pl-PL" dirty="0"/>
          </a:p>
          <a:p>
            <a:pPr marL="228600" indent="-228600">
              <a:buAutoNum type="arabicParenR"/>
            </a:pPr>
            <a:r>
              <a:rPr lang="pl-PL" dirty="0"/>
              <a:t>For each </a:t>
            </a:r>
            <a:r>
              <a:rPr lang="pl-PL" dirty="0" err="1"/>
              <a:t>sample</a:t>
            </a:r>
            <a:r>
              <a:rPr lang="pl-PL" dirty="0"/>
              <a:t> we </a:t>
            </a:r>
            <a:r>
              <a:rPr lang="pl-PL" dirty="0" err="1"/>
              <a:t>replace</a:t>
            </a:r>
            <a:r>
              <a:rPr lang="pl-PL" dirty="0"/>
              <a:t> feature value with values (in </a:t>
            </a:r>
            <a:r>
              <a:rPr lang="pl-PL" dirty="0" err="1"/>
              <a:t>loop</a:t>
            </a:r>
            <a:r>
              <a:rPr lang="pl-PL" dirty="0"/>
              <a:t>) from entire dataset</a:t>
            </a:r>
          </a:p>
          <a:p>
            <a:pPr marL="228600" indent="-228600">
              <a:buAutoNum type="arabicParenR"/>
            </a:pPr>
            <a:r>
              <a:rPr lang="pl-PL" dirty="0"/>
              <a:t>We </a:t>
            </a:r>
            <a:r>
              <a:rPr lang="pl-PL" dirty="0" err="1"/>
              <a:t>mesure</a:t>
            </a:r>
            <a:r>
              <a:rPr lang="pl-PL" dirty="0"/>
              <a:t> the </a:t>
            </a:r>
            <a:r>
              <a:rPr lang="pl-PL" dirty="0" err="1"/>
              <a:t>diffirence</a:t>
            </a:r>
            <a:r>
              <a:rPr lang="pl-PL" dirty="0"/>
              <a:t> </a:t>
            </a:r>
            <a:r>
              <a:rPr lang="pl-PL" dirty="0" err="1"/>
              <a:t>between</a:t>
            </a:r>
            <a:r>
              <a:rPr lang="pl-PL" dirty="0"/>
              <a:t> </a:t>
            </a:r>
            <a:r>
              <a:rPr lang="pl-PL" dirty="0" err="1"/>
              <a:t>initial</a:t>
            </a:r>
            <a:r>
              <a:rPr lang="pl-PL" dirty="0"/>
              <a:t> prediction and prediction with changed values. </a:t>
            </a:r>
            <a:r>
              <a:rPr lang="pl-PL" dirty="0" err="1"/>
              <a:t>Absolute</a:t>
            </a:r>
            <a:r>
              <a:rPr lang="pl-PL" dirty="0"/>
              <a:t> value. </a:t>
            </a:r>
            <a:r>
              <a:rPr lang="pl-PL" dirty="0" err="1"/>
              <a:t>Finally</a:t>
            </a:r>
            <a:r>
              <a:rPr lang="pl-PL" dirty="0"/>
              <a:t> we get </a:t>
            </a:r>
            <a:r>
              <a:rPr lang="pl-PL" dirty="0" err="1"/>
              <a:t>average</a:t>
            </a:r>
            <a:r>
              <a:rPr lang="pl-PL" dirty="0"/>
              <a:t> value </a:t>
            </a:r>
            <a:r>
              <a:rPr lang="pl-PL" dirty="0" err="1"/>
              <a:t>across</a:t>
            </a:r>
            <a:r>
              <a:rPr lang="pl-PL" dirty="0"/>
              <a:t> all samples.</a:t>
            </a:r>
          </a:p>
          <a:p>
            <a:pPr marL="228600" indent="-228600">
              <a:buAutoNum type="arabicParenR"/>
            </a:pPr>
            <a:r>
              <a:rPr lang="pl-PL" dirty="0" err="1"/>
              <a:t>Finally</a:t>
            </a:r>
            <a:r>
              <a:rPr lang="pl-PL" dirty="0"/>
              <a:t> we get </a:t>
            </a:r>
            <a:r>
              <a:rPr lang="pl-PL" dirty="0" err="1"/>
              <a:t>atribute</a:t>
            </a:r>
            <a:r>
              <a:rPr lang="pl-PL" dirty="0"/>
              <a:t> </a:t>
            </a:r>
            <a:r>
              <a:rPr lang="pl-PL" dirty="0" err="1"/>
              <a:t>impact</a:t>
            </a:r>
            <a:r>
              <a:rPr lang="pl-PL" dirty="0"/>
              <a:t> of each </a:t>
            </a:r>
            <a:r>
              <a:rPr lang="pl-PL" dirty="0" err="1"/>
              <a:t>sample</a:t>
            </a:r>
            <a:endParaRPr lang="pl-PL" dirty="0"/>
          </a:p>
          <a:p>
            <a:endParaRPr lang="pl-PL" dirty="0"/>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21</a:t>
            </a:fld>
            <a:endParaRPr lang="de-DE"/>
          </a:p>
        </p:txBody>
      </p:sp>
    </p:spTree>
    <p:extLst>
      <p:ext uri="{BB962C8B-B14F-4D97-AF65-F5344CB8AC3E}">
        <p14:creationId xmlns:p14="http://schemas.microsoft.com/office/powerpoint/2010/main" val="4108360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SHAP method is mainly used to find rules for the best or worst event samples according to some criterion.</a:t>
            </a:r>
            <a:endParaRPr lang="pl-PL" dirty="0"/>
          </a:p>
          <a:p>
            <a:r>
              <a:rPr lang="en-US" dirty="0"/>
              <a:t>When we are predicting the probability of fire relatively region, these will be samples for cases where the greatest damage occurred.</a:t>
            </a:r>
            <a:endParaRPr lang="pl-PL" dirty="0"/>
          </a:p>
          <a:p>
            <a:r>
              <a:rPr lang="en-US" dirty="0"/>
              <a:t>For Airbnb data there will be premises with the maximum rental price.</a:t>
            </a:r>
            <a:endParaRPr lang="pl-PL" dirty="0"/>
          </a:p>
          <a:p>
            <a:r>
              <a:rPr lang="en-US" dirty="0"/>
              <a:t>In each case, we will analyze which attributes contributed the most to the </a:t>
            </a:r>
            <a:r>
              <a:rPr lang="pl-PL" dirty="0"/>
              <a:t>prediction.</a:t>
            </a:r>
          </a:p>
          <a:p>
            <a:r>
              <a:rPr lang="en-US" dirty="0"/>
              <a:t>Unfortunately, it is not always easy to find such a set. As you can see for the Airbnb samples for the city of Berlin, it is not easy to find this rule.</a:t>
            </a:r>
            <a:endParaRPr lang="pl-PL" dirty="0"/>
          </a:p>
          <a:p>
            <a:r>
              <a:rPr lang="en-US" dirty="0"/>
              <a:t>There are other problems with the SHAP method:</a:t>
            </a:r>
            <a:endParaRPr lang="pl-PL" dirty="0"/>
          </a:p>
          <a:p>
            <a:endParaRPr lang="pl-PL" dirty="0"/>
          </a:p>
          <a:p>
            <a:pPr marL="228600" indent="-228600">
              <a:buAutoNum type="alphaLcParenR"/>
            </a:pPr>
            <a:r>
              <a:rPr lang="en-US" dirty="0"/>
              <a:t>Lot of computing time to generate SHAP values ​​(it took 1h to generate waterfall plots for relatively small dataset 30k v 12 matrix).</a:t>
            </a:r>
            <a:endParaRPr lang="pl-PL" dirty="0"/>
          </a:p>
          <a:p>
            <a:pPr marL="228600" indent="-228600">
              <a:buAutoNum type="alphaLcParenR"/>
            </a:pPr>
            <a:r>
              <a:rPr lang="en-US" dirty="0"/>
              <a:t>For new samples you need to use the entire data set to generate a correct Waterfall plot</a:t>
            </a:r>
            <a:endParaRPr lang="pl-PL" dirty="0"/>
          </a:p>
          <a:p>
            <a:pPr marL="228600" indent="-228600">
              <a:buAutoNum type="alphaLcParenR"/>
            </a:pPr>
            <a:endParaRPr lang="pl-PL" dirty="0"/>
          </a:p>
          <a:p>
            <a:pPr marL="0" indent="0">
              <a:buNone/>
            </a:pPr>
            <a:r>
              <a:rPr lang="en-US" dirty="0"/>
              <a:t>Unfortunately, it is quite difficult to find answers to global questions using this method.</a:t>
            </a:r>
            <a:endParaRPr lang="pl-PL" dirty="0"/>
          </a:p>
          <a:p>
            <a:pPr marL="0" indent="0">
              <a:buNone/>
            </a:pPr>
            <a:r>
              <a:rPr lang="en-US" dirty="0"/>
              <a:t>And even if they do, they help more by exclusion – which attributes do not statistically contribute (positively/negatively) to the final </a:t>
            </a:r>
            <a:r>
              <a:rPr lang="pl-PL" dirty="0"/>
              <a:t>prediction</a:t>
            </a:r>
            <a:r>
              <a:rPr lang="en-US" dirty="0"/>
              <a:t>.</a:t>
            </a:r>
            <a:endParaRPr lang="pl-PL" dirty="0"/>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r>
              <a:rPr lang="pl-PL" dirty="0"/>
              <a:t>Metoda SHAP służy głównie do znajdowania reguł dla najlepszych lub najgorszych zdarzeń, próbek według jakiegoś kryterium. </a:t>
            </a:r>
          </a:p>
          <a:p>
            <a:r>
              <a:rPr lang="pl-PL" dirty="0"/>
              <a:t>Gdy zajmujemy się przewidywaniem prawdopodobieństwa pożaru w danym regionie będą to próbki dla przypadków gdy były największe zniszczenia.</a:t>
            </a:r>
          </a:p>
          <a:p>
            <a:r>
              <a:rPr lang="pl-PL" dirty="0"/>
              <a:t>Dla danych z Airbnb będą lokale z maksymalnym ceną za wynajem.</a:t>
            </a:r>
          </a:p>
          <a:p>
            <a:r>
              <a:rPr lang="pl-PL" dirty="0"/>
              <a:t>W każdym przypadku będziemy analizować które atrybuty przyczyniły się najbardziej do końcowego wyniku.</a:t>
            </a:r>
          </a:p>
          <a:p>
            <a:r>
              <a:rPr lang="pl-PL" dirty="0"/>
              <a:t>Niestety nie zawsze znalezienie takie zestawu jest łatwe. Jak widać dla próbek z Airbnb dla miasta Berlin nie jest łatwo znaleźć tą regułę.</a:t>
            </a:r>
          </a:p>
          <a:p>
            <a:r>
              <a:rPr lang="pl-PL" dirty="0"/>
              <a:t>Z metodą SHAP istnieją też inne problemy:</a:t>
            </a:r>
          </a:p>
          <a:p>
            <a:endParaRPr lang="pl-PL" dirty="0"/>
          </a:p>
          <a:p>
            <a:r>
              <a:rPr lang="pl-PL" dirty="0"/>
              <a:t>a) Lot of computing time to generate SHAP values (it </a:t>
            </a:r>
            <a:r>
              <a:rPr lang="pl-PL" dirty="0" err="1"/>
              <a:t>took</a:t>
            </a:r>
            <a:r>
              <a:rPr lang="pl-PL" dirty="0"/>
              <a:t> 1h to generate </a:t>
            </a:r>
            <a:r>
              <a:rPr lang="pl-PL" dirty="0" err="1"/>
              <a:t>waterfall</a:t>
            </a:r>
            <a:r>
              <a:rPr lang="pl-PL" dirty="0"/>
              <a:t> </a:t>
            </a:r>
            <a:r>
              <a:rPr lang="pl-PL" dirty="0" err="1"/>
              <a:t>plots</a:t>
            </a:r>
            <a:r>
              <a:rPr lang="pl-PL" dirty="0"/>
              <a:t> for </a:t>
            </a:r>
            <a:r>
              <a:rPr lang="pl-PL" dirty="0" err="1"/>
              <a:t>relative</a:t>
            </a:r>
            <a:r>
              <a:rPr lang="pl-PL" dirty="0"/>
              <a:t> small dataset 30k v 12 matrix).</a:t>
            </a:r>
          </a:p>
          <a:p>
            <a:r>
              <a:rPr lang="pl-PL" dirty="0"/>
              <a:t>b) Dla nowych próbek trzeba użyć całego zestawu danych do wygenerowania poprawnego </a:t>
            </a:r>
            <a:r>
              <a:rPr lang="pl-PL" dirty="0" err="1"/>
              <a:t>Waterfall</a:t>
            </a:r>
            <a:r>
              <a:rPr lang="pl-PL" dirty="0"/>
              <a:t> plot</a:t>
            </a:r>
          </a:p>
          <a:p>
            <a:endParaRPr lang="pl-PL" dirty="0"/>
          </a:p>
          <a:p>
            <a:r>
              <a:rPr lang="pl-PL" dirty="0"/>
              <a:t>Niestety, ale za pomocą tej metody jest dość trudno znaleźć odpowiedź na pytania w zakresie globalnym. </a:t>
            </a:r>
          </a:p>
          <a:p>
            <a:r>
              <a:rPr lang="pl-PL" dirty="0"/>
              <a:t>A jeżeli nawet to bardziej pomagają na zasadzie wykluczenia – które atrybuty nie przyczyniają się statystycznie (pozytywnie/negatywnie) do końcowego wyniku.</a:t>
            </a:r>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22</a:t>
            </a:fld>
            <a:endParaRPr lang="de-DE"/>
          </a:p>
        </p:txBody>
      </p:sp>
    </p:spTree>
    <p:extLst>
      <p:ext uri="{BB962C8B-B14F-4D97-AF65-F5344CB8AC3E}">
        <p14:creationId xmlns:p14="http://schemas.microsoft.com/office/powerpoint/2010/main" val="2243583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Cloud Infrastructure delivers a complete computing solution problem for Data Science. </a:t>
            </a:r>
            <a:endParaRPr lang="pl-PL" dirty="0"/>
          </a:p>
          <a:p>
            <a:r>
              <a:rPr lang="en-US" dirty="0"/>
              <a:t>I create a project, then select the kernel (a set of Python libraries) which we will need to solve the problem. </a:t>
            </a:r>
            <a:endParaRPr lang="pl-PL" dirty="0"/>
          </a:p>
          <a:p>
            <a:r>
              <a:rPr lang="en-US" dirty="0"/>
              <a:t>We can also modify such a kernel by modifying modules.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Oracle Cloud </a:t>
            </a:r>
            <a:r>
              <a:rPr lang="pl-PL" dirty="0" err="1"/>
              <a:t>Infrastructure</a:t>
            </a:r>
            <a:r>
              <a:rPr lang="pl-PL" dirty="0"/>
              <a:t> dostarcza całościowe rozwiązanie związane z przetwarzaniem</a:t>
            </a:r>
          </a:p>
          <a:p>
            <a:r>
              <a:rPr lang="pl-PL" dirty="0"/>
              <a:t>problemu dla Data Science. </a:t>
            </a:r>
            <a:r>
              <a:rPr lang="pl-PL" dirty="0" err="1"/>
              <a:t>Tworzymu</a:t>
            </a:r>
            <a:r>
              <a:rPr lang="pl-PL" dirty="0"/>
              <a:t> projekt, następnie wybieramy </a:t>
            </a:r>
            <a:r>
              <a:rPr lang="pl-PL" dirty="0" err="1"/>
              <a:t>kernel</a:t>
            </a:r>
            <a:r>
              <a:rPr lang="pl-PL" dirty="0"/>
              <a:t> (zestaw bibliotek języka </a:t>
            </a:r>
            <a:r>
              <a:rPr lang="pl-PL" dirty="0" err="1"/>
              <a:t>Python</a:t>
            </a:r>
            <a:r>
              <a:rPr lang="pl-PL" dirty="0"/>
              <a:t>)</a:t>
            </a:r>
          </a:p>
          <a:p>
            <a:r>
              <a:rPr lang="pl-PL" dirty="0"/>
              <a:t>który będzie nam potrzebny do rozwiązania problemu.  Taki </a:t>
            </a:r>
            <a:r>
              <a:rPr lang="pl-PL" dirty="0" err="1"/>
              <a:t>kernel</a:t>
            </a:r>
            <a:r>
              <a:rPr lang="pl-PL" dirty="0"/>
              <a:t> możemy też modyfikować poprzez modyfikację modułów.</a:t>
            </a:r>
          </a:p>
        </p:txBody>
      </p:sp>
      <p:sp>
        <p:nvSpPr>
          <p:cNvPr id="4" name="Slide Number Placeholder 3"/>
          <p:cNvSpPr>
            <a:spLocks noGrp="1"/>
          </p:cNvSpPr>
          <p:nvPr>
            <p:ph type="sldNum" sz="quarter" idx="5"/>
          </p:nvPr>
        </p:nvSpPr>
        <p:spPr/>
        <p:txBody>
          <a:bodyPr/>
          <a:lstStyle/>
          <a:p>
            <a:fld id="{A1922691-2794-4783-8C6B-BF3F8C500B0F}" type="slidenum">
              <a:rPr lang="de-DE" smtClean="0"/>
              <a:t>23</a:t>
            </a:fld>
            <a:endParaRPr lang="de-DE"/>
          </a:p>
        </p:txBody>
      </p:sp>
    </p:spTree>
    <p:extLst>
      <p:ext uri="{BB962C8B-B14F-4D97-AF65-F5344CB8AC3E}">
        <p14:creationId xmlns:p14="http://schemas.microsoft.com/office/powerpoint/2010/main" val="55229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work in Notebooks - a combination of places where you can write and run code. We also add comments. </a:t>
            </a:r>
            <a:endParaRPr lang="pl-PL" dirty="0"/>
          </a:p>
          <a:p>
            <a:r>
              <a:rPr lang="en-US" dirty="0"/>
              <a:t>Visually it looks very nice and can be done in a transparent way Present the results of our experiments, </a:t>
            </a:r>
            <a:endParaRPr lang="pl-PL" dirty="0"/>
          </a:p>
          <a:p>
            <a:r>
              <a:rPr lang="en-US" dirty="0"/>
              <a:t>research and the final model. Technologically, it is the </a:t>
            </a:r>
            <a:r>
              <a:rPr lang="en-US" dirty="0" err="1"/>
              <a:t>Jupyter</a:t>
            </a:r>
            <a:r>
              <a:rPr lang="en-US" dirty="0"/>
              <a:t> Notebook engine.</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Finalnie pracujemy w Notebookach – połączeniu miejsca gdzie można pisać i uruchamiać kod.</a:t>
            </a:r>
          </a:p>
          <a:p>
            <a:r>
              <a:rPr lang="pl-PL" dirty="0"/>
              <a:t>Dodajemy także komentarze. Wizualnie wygląda to bardzo fajnie i można w przejrzystych sposób</a:t>
            </a:r>
          </a:p>
          <a:p>
            <a:r>
              <a:rPr lang="pl-PL" dirty="0"/>
              <a:t>Prezentować wyniki naszych eksperymentów, badań no i finalny model.</a:t>
            </a:r>
          </a:p>
          <a:p>
            <a:r>
              <a:rPr lang="pl-PL" dirty="0"/>
              <a:t>Technologicznie jest to silnik </a:t>
            </a:r>
            <a:r>
              <a:rPr lang="pl-PL" dirty="0" err="1"/>
              <a:t>Jupyter</a:t>
            </a:r>
            <a:r>
              <a:rPr lang="pl-PL" dirty="0"/>
              <a:t> Notebook.</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24</a:t>
            </a:fld>
            <a:endParaRPr lang="de-DE"/>
          </a:p>
        </p:txBody>
      </p:sp>
    </p:spTree>
    <p:extLst>
      <p:ext uri="{BB962C8B-B14F-4D97-AF65-F5344CB8AC3E}">
        <p14:creationId xmlns:p14="http://schemas.microsoft.com/office/powerpoint/2010/main" val="3204444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the data was available in a popular format - CSV and placed in OCI Object Storage Buckets. </a:t>
            </a:r>
            <a:endParaRPr lang="pl-PL" dirty="0"/>
          </a:p>
          <a:p>
            <a:r>
              <a:rPr lang="en-US" dirty="0"/>
              <a:t>In Python there is a special library OCIFS that allows loading such data. </a:t>
            </a:r>
            <a:endParaRPr lang="pl-PL" dirty="0"/>
          </a:p>
          <a:p>
            <a:r>
              <a:rPr lang="en-US" dirty="0"/>
              <a:t>OCI has a special library – OCI Accelerated Data Science. </a:t>
            </a:r>
            <a:endParaRPr lang="pl-PL" dirty="0"/>
          </a:p>
          <a:p>
            <a:r>
              <a:rPr lang="en-US" dirty="0"/>
              <a:t>The important thing is that you use it its facilities, the data must be loaded into an object </a:t>
            </a:r>
            <a:endParaRPr lang="pl-PL" dirty="0"/>
          </a:p>
          <a:p>
            <a:r>
              <a:rPr lang="en-US" dirty="0"/>
              <a:t>of the </a:t>
            </a:r>
            <a:r>
              <a:rPr lang="en-US" dirty="0" err="1"/>
              <a:t>ADSDataSet</a:t>
            </a:r>
            <a:r>
              <a:rPr lang="en-US" dirty="0"/>
              <a:t> class - functionally it does not differ from the classic </a:t>
            </a:r>
            <a:r>
              <a:rPr lang="en-US" dirty="0" err="1"/>
              <a:t>DataFrame</a:t>
            </a:r>
            <a:r>
              <a:rPr lang="en-US" dirty="0"/>
              <a:t> known from many Python libraries.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naszym przypadku dane były dostępne w popularnym formacie – CSV i umieszczone w </a:t>
            </a:r>
          </a:p>
          <a:p>
            <a:r>
              <a:rPr lang="pl-PL" dirty="0"/>
              <a:t>OCI Object Storage </a:t>
            </a:r>
            <a:r>
              <a:rPr lang="pl-PL" dirty="0" err="1"/>
              <a:t>Buckets</a:t>
            </a:r>
            <a:r>
              <a:rPr lang="pl-PL" dirty="0"/>
              <a:t>. In </a:t>
            </a:r>
            <a:r>
              <a:rPr lang="pl-PL" dirty="0" err="1"/>
              <a:t>Python</a:t>
            </a:r>
            <a:r>
              <a:rPr lang="pl-PL" dirty="0"/>
              <a:t> </a:t>
            </a:r>
            <a:r>
              <a:rPr lang="pl-PL" dirty="0" err="1"/>
              <a:t>there</a:t>
            </a:r>
            <a:r>
              <a:rPr lang="pl-PL" dirty="0"/>
              <a:t> is </a:t>
            </a:r>
            <a:r>
              <a:rPr lang="pl-PL" dirty="0" err="1"/>
              <a:t>special</a:t>
            </a:r>
            <a:r>
              <a:rPr lang="pl-PL" dirty="0"/>
              <a:t> </a:t>
            </a:r>
            <a:r>
              <a:rPr lang="pl-PL" dirty="0" err="1"/>
              <a:t>library</a:t>
            </a:r>
            <a:r>
              <a:rPr lang="pl-PL" dirty="0"/>
              <a:t> OCIFS, która </a:t>
            </a:r>
            <a:r>
              <a:rPr lang="pl-PL" dirty="0" err="1"/>
              <a:t>umożliwa</a:t>
            </a:r>
            <a:r>
              <a:rPr lang="pl-PL" dirty="0"/>
              <a:t> wczytywanie takich danych.</a:t>
            </a:r>
          </a:p>
          <a:p>
            <a:r>
              <a:rPr lang="pl-PL" dirty="0"/>
              <a:t>OCI posiada specjalną bibliotekę – OCI </a:t>
            </a:r>
            <a:r>
              <a:rPr lang="pl-PL" dirty="0" err="1"/>
              <a:t>Accelereated</a:t>
            </a:r>
            <a:r>
              <a:rPr lang="pl-PL" dirty="0"/>
              <a:t> Data Science. Ważne jest to że aby korzystać z </a:t>
            </a:r>
          </a:p>
          <a:p>
            <a:r>
              <a:rPr lang="pl-PL" dirty="0"/>
              <a:t>jej udogodnień, dane muszą być wczytanie do obiektu klasy </a:t>
            </a:r>
            <a:r>
              <a:rPr lang="pl-PL" dirty="0" err="1"/>
              <a:t>ADSDataSet</a:t>
            </a:r>
            <a:r>
              <a:rPr lang="pl-PL" dirty="0"/>
              <a:t> – funkcjonalnie nie różnie się on od klasycznego</a:t>
            </a:r>
          </a:p>
          <a:p>
            <a:r>
              <a:rPr lang="pl-PL" dirty="0" err="1"/>
              <a:t>DataFrame</a:t>
            </a:r>
            <a:r>
              <a:rPr lang="pl-PL" dirty="0"/>
              <a:t> znanego z wielu bibliotek języka </a:t>
            </a:r>
            <a:r>
              <a:rPr lang="pl-PL" dirty="0" err="1"/>
              <a:t>Python</a:t>
            </a:r>
            <a:r>
              <a:rPr lang="pl-PL" dirty="0"/>
              <a:t>.</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26</a:t>
            </a:fld>
            <a:endParaRPr lang="de-DE"/>
          </a:p>
        </p:txBody>
      </p:sp>
    </p:spTree>
    <p:extLst>
      <p:ext uri="{BB962C8B-B14F-4D97-AF65-F5344CB8AC3E}">
        <p14:creationId xmlns:p14="http://schemas.microsoft.com/office/powerpoint/2010/main" val="2359384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the same time, it is a place where humans write better than machines, because on the science major and is able to interpret the results. </a:t>
            </a:r>
            <a:endParaRPr lang="pl-PL" dirty="0"/>
          </a:p>
          <a:p>
            <a:r>
              <a:rPr lang="en-US" dirty="0"/>
              <a:t>The purpose of this process is to: Understanding data through the use of summarization and visualization</a:t>
            </a:r>
            <a:r>
              <a:rPr lang="pl-PL" dirty="0"/>
              <a:t>.</a:t>
            </a:r>
          </a:p>
          <a:p>
            <a:r>
              <a:rPr lang="en-US" dirty="0"/>
              <a:t>Cleaning and transforming data to obtain a good data model</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Ale jednocześnie jest to miejsce gdzie człowiek spisuje się lepiej niż maszyna, ponieważ </a:t>
            </a:r>
          </a:p>
          <a:p>
            <a:r>
              <a:rPr lang="pl-PL" dirty="0"/>
              <a:t>to on ma wiedzę dziedzinową i potrafi interpretować wyniki. </a:t>
            </a:r>
          </a:p>
          <a:p>
            <a:r>
              <a:rPr lang="pl-PL" dirty="0"/>
              <a:t>Celem tego procesu to:</a:t>
            </a:r>
          </a:p>
          <a:p>
            <a:pPr marL="228600" indent="-228600">
              <a:buAutoNum type="arabicParenR"/>
            </a:pPr>
            <a:r>
              <a:rPr lang="pl-PL" dirty="0"/>
              <a:t>Zrozumienie danych poprzez używanie podsumowań i wizualizację</a:t>
            </a:r>
          </a:p>
          <a:p>
            <a:pPr marL="228600" indent="-228600">
              <a:buAutoNum type="arabicParenR"/>
            </a:pPr>
            <a:r>
              <a:rPr lang="pl-PL" dirty="0"/>
              <a:t>Czyszczenie i transformacja danych w celu uzyskania dobrego modelu danych</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27</a:t>
            </a:fld>
            <a:endParaRPr lang="de-DE"/>
          </a:p>
        </p:txBody>
      </p:sp>
    </p:spTree>
    <p:extLst>
      <p:ext uri="{BB962C8B-B14F-4D97-AF65-F5344CB8AC3E}">
        <p14:creationId xmlns:p14="http://schemas.microsoft.com/office/powerpoint/2010/main" val="264846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There are many possible procedures at this stage. For example, most machine learning algorithms only understand numerical attributes. </a:t>
            </a:r>
            <a:endParaRPr lang="pl-PL" dirty="0"/>
          </a:p>
          <a:p>
            <a:r>
              <a:rPr lang="en-US" dirty="0"/>
              <a:t>There is a procedure available within EDA for this purpose - one-hot encoding - conversion of text data from a set into numerical data. </a:t>
            </a:r>
            <a:endParaRPr lang="pl-PL" dirty="0"/>
          </a:p>
          <a:p>
            <a:r>
              <a:rPr lang="en-US" dirty="0"/>
              <a:t>If a sample deviates significantly from the norm, we should take a closer look at it and potentially eliminate it. </a:t>
            </a:r>
            <a:endParaRPr lang="pl-PL" dirty="0"/>
          </a:p>
          <a:p>
            <a:r>
              <a:rPr lang="en-US" dirty="0"/>
              <a:t>For example, it may happen that someone rented a room for two thousand dollars and the price was around $100-200? </a:t>
            </a:r>
            <a:endParaRPr lang="pl-PL" dirty="0"/>
          </a:p>
          <a:p>
            <a:r>
              <a:rPr lang="en-US" dirty="0"/>
              <a:t>If we do not eliminate such deviations, it will have a negative impact on the final result.</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Na ten etap składa się wiele możliwych procedur.</a:t>
            </a:r>
          </a:p>
          <a:p>
            <a:r>
              <a:rPr lang="pl-PL" dirty="0"/>
              <a:t>Przykładowo większość algorytmów uczenia maszynowego rozumie tylko atrybuty numeryczne.</a:t>
            </a:r>
          </a:p>
          <a:p>
            <a:r>
              <a:rPr lang="pl-PL" dirty="0"/>
              <a:t>W ramach EDA jest dostępna procedura do tego – </a:t>
            </a:r>
            <a:r>
              <a:rPr lang="pl-PL" i="1" u="sng" dirty="0"/>
              <a:t>one-hot </a:t>
            </a:r>
            <a:r>
              <a:rPr lang="pl-PL" i="1" u="sng" dirty="0" err="1"/>
              <a:t>encoding</a:t>
            </a:r>
            <a:r>
              <a:rPr lang="pl-PL" i="1" u="sng" dirty="0"/>
              <a:t> </a:t>
            </a:r>
            <a:r>
              <a:rPr lang="pl-PL" dirty="0"/>
              <a:t>– konwersja danych tekstowych ze zbioru na dane numeryczne.</a:t>
            </a:r>
          </a:p>
          <a:p>
            <a:r>
              <a:rPr lang="pl-PL" dirty="0"/>
              <a:t>Jeżeli jakaś próbka znacząco odbiega od normy to powinniśmy się jej przyjrzeć i potencjalnie wyeliminować.</a:t>
            </a:r>
          </a:p>
          <a:p>
            <a:r>
              <a:rPr lang="pl-PL" dirty="0"/>
              <a:t>Może się przykładowo zdarzyć że ktoś wynajął pokój za dwa tysiące dolarów przy cena w okolicach 100 – 200 dolarów?</a:t>
            </a:r>
          </a:p>
          <a:p>
            <a:r>
              <a:rPr lang="pl-PL" dirty="0"/>
              <a:t>Jeżeli nie </a:t>
            </a:r>
            <a:r>
              <a:rPr lang="pl-PL" dirty="0" err="1"/>
              <a:t>wyelimujemy</a:t>
            </a:r>
            <a:r>
              <a:rPr lang="pl-PL" dirty="0"/>
              <a:t> takich odchyleń będzie to miało negatywny wynik na finalny rezultat.</a:t>
            </a:r>
          </a:p>
          <a:p>
            <a:endParaRPr lang="pl-PL" dirty="0"/>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28</a:t>
            </a:fld>
            <a:endParaRPr lang="de-DE"/>
          </a:p>
        </p:txBody>
      </p:sp>
    </p:spTree>
    <p:extLst>
      <p:ext uri="{BB962C8B-B14F-4D97-AF65-F5344CB8AC3E}">
        <p14:creationId xmlns:p14="http://schemas.microsoft.com/office/powerpoint/2010/main" val="2971473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In </a:t>
            </a:r>
            <a:r>
              <a:rPr lang="pl-PL" dirty="0" err="1"/>
              <a:t>our</a:t>
            </a:r>
            <a:r>
              <a:rPr lang="pl-PL" dirty="0"/>
              <a:t> Airbnb </a:t>
            </a:r>
            <a:r>
              <a:rPr lang="pl-PL" dirty="0" err="1"/>
              <a:t>project</a:t>
            </a:r>
            <a:r>
              <a:rPr lang="pl-PL" dirty="0"/>
              <a:t> we performer data </a:t>
            </a:r>
            <a:r>
              <a:rPr lang="pl-PL" dirty="0" err="1"/>
              <a:t>enrichment</a:t>
            </a:r>
            <a:r>
              <a:rPr lang="pl-PL" dirty="0"/>
              <a:t> by </a:t>
            </a:r>
            <a:r>
              <a:rPr lang="pl-PL" dirty="0" err="1"/>
              <a:t>adding</a:t>
            </a:r>
            <a:r>
              <a:rPr lang="pl-PL" dirty="0"/>
              <a:t> three </a:t>
            </a:r>
            <a:r>
              <a:rPr lang="pl-PL" dirty="0" err="1"/>
              <a:t>new</a:t>
            </a:r>
            <a:r>
              <a:rPr lang="pl-PL" dirty="0"/>
              <a:t> </a:t>
            </a:r>
            <a:r>
              <a:rPr lang="pl-PL" dirty="0" err="1"/>
              <a:t>columns</a:t>
            </a:r>
            <a:r>
              <a:rPr lang="pl-PL" dirty="0"/>
              <a:t>:</a:t>
            </a:r>
          </a:p>
          <a:p>
            <a:pPr marL="171450" indent="-171450">
              <a:buFont typeface="Arial" panose="020B0604020202020204" pitchFamily="34" charset="0"/>
              <a:buChar char="•"/>
            </a:pPr>
            <a:r>
              <a:rPr lang="pl-PL" dirty="0" err="1"/>
              <a:t>amenities_len</a:t>
            </a:r>
            <a:r>
              <a:rPr lang="pl-PL" dirty="0"/>
              <a:t> – for </a:t>
            </a:r>
            <a:r>
              <a:rPr lang="pl-PL" dirty="0" err="1"/>
              <a:t>comparing</a:t>
            </a:r>
            <a:r>
              <a:rPr lang="pl-PL" dirty="0"/>
              <a:t> </a:t>
            </a:r>
            <a:r>
              <a:rPr lang="pl-PL" dirty="0" err="1"/>
              <a:t>number</a:t>
            </a:r>
            <a:r>
              <a:rPr lang="pl-PL" dirty="0"/>
              <a:t> of </a:t>
            </a:r>
            <a:r>
              <a:rPr lang="pl-PL" dirty="0" err="1"/>
              <a:t>amenities</a:t>
            </a:r>
            <a:r>
              <a:rPr lang="pl-PL" dirty="0"/>
              <a:t> </a:t>
            </a:r>
            <a:r>
              <a:rPr lang="pl-PL" dirty="0" err="1"/>
              <a:t>across</a:t>
            </a:r>
            <a:r>
              <a:rPr lang="pl-PL" dirty="0"/>
              <a:t> </a:t>
            </a:r>
            <a:r>
              <a:rPr lang="pl-PL" dirty="0" err="1"/>
              <a:t>offers</a:t>
            </a:r>
            <a:r>
              <a:rPr lang="pl-PL" dirty="0"/>
              <a:t> </a:t>
            </a:r>
          </a:p>
          <a:p>
            <a:pPr marL="171450" indent="-171450">
              <a:buFont typeface="Arial" panose="020B0604020202020204" pitchFamily="34" charset="0"/>
              <a:buChar char="•"/>
            </a:pPr>
            <a:r>
              <a:rPr lang="pl-PL" dirty="0" err="1"/>
              <a:t>zip_count</a:t>
            </a:r>
            <a:r>
              <a:rPr lang="pl-PL" dirty="0"/>
              <a:t> – </a:t>
            </a:r>
            <a:r>
              <a:rPr lang="pl-PL" dirty="0" err="1"/>
              <a:t>number</a:t>
            </a:r>
            <a:r>
              <a:rPr lang="pl-PL" dirty="0"/>
              <a:t> of </a:t>
            </a:r>
            <a:r>
              <a:rPr lang="pl-PL" dirty="0" err="1"/>
              <a:t>offers</a:t>
            </a:r>
            <a:r>
              <a:rPr lang="pl-PL" dirty="0"/>
              <a:t> in </a:t>
            </a:r>
            <a:r>
              <a:rPr lang="pl-PL" dirty="0" err="1"/>
              <a:t>close</a:t>
            </a:r>
            <a:r>
              <a:rPr lang="pl-PL" dirty="0"/>
              <a:t> </a:t>
            </a:r>
            <a:r>
              <a:rPr lang="pl-PL" dirty="0" err="1"/>
              <a:t>location</a:t>
            </a:r>
            <a:endParaRPr lang="pl-PL" dirty="0"/>
          </a:p>
          <a:p>
            <a:pPr marL="171450" indent="-171450">
              <a:buFont typeface="Arial" panose="020B0604020202020204" pitchFamily="34" charset="0"/>
              <a:buChar char="•"/>
            </a:pPr>
            <a:r>
              <a:rPr lang="pl-PL" dirty="0" err="1"/>
              <a:t>zip_price</a:t>
            </a:r>
            <a:r>
              <a:rPr lang="pl-PL" dirty="0"/>
              <a:t> – </a:t>
            </a:r>
            <a:r>
              <a:rPr lang="pl-PL" dirty="0" err="1"/>
              <a:t>average</a:t>
            </a:r>
            <a:r>
              <a:rPr lang="pl-PL" dirty="0"/>
              <a:t> </a:t>
            </a:r>
            <a:r>
              <a:rPr lang="pl-PL" dirty="0" err="1"/>
              <a:t>price</a:t>
            </a:r>
            <a:r>
              <a:rPr lang="pl-PL" dirty="0"/>
              <a:t> for </a:t>
            </a:r>
            <a:r>
              <a:rPr lang="pl-PL" dirty="0" err="1"/>
              <a:t>offers</a:t>
            </a:r>
            <a:r>
              <a:rPr lang="pl-PL" dirty="0"/>
              <a:t> in the same </a:t>
            </a:r>
            <a:r>
              <a:rPr lang="pl-PL" dirty="0" err="1"/>
              <a:t>location</a:t>
            </a:r>
            <a:endParaRPr lang="pl-PL" dirty="0"/>
          </a:p>
          <a:p>
            <a:endParaRPr lang="pl-PL" dirty="0"/>
          </a:p>
          <a:p>
            <a:r>
              <a:rPr lang="pl-PL" dirty="0"/>
              <a:t>This operation </a:t>
            </a:r>
            <a:r>
              <a:rPr lang="pl-PL" dirty="0" err="1"/>
              <a:t>allows</a:t>
            </a:r>
            <a:r>
              <a:rPr lang="pl-PL" dirty="0"/>
              <a:t> </a:t>
            </a:r>
            <a:r>
              <a:rPr lang="pl-PL" dirty="0" err="1"/>
              <a:t>us</a:t>
            </a:r>
            <a:r>
              <a:rPr lang="pl-PL" dirty="0"/>
              <a:t> to improve model </a:t>
            </a:r>
            <a:r>
              <a:rPr lang="pl-PL" dirty="0" err="1"/>
              <a:t>accuracy</a:t>
            </a:r>
            <a:r>
              <a:rPr lang="pl-PL" dirty="0"/>
              <a:t> by 5%.</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29</a:t>
            </a:fld>
            <a:endParaRPr lang="de-DE"/>
          </a:p>
        </p:txBody>
      </p:sp>
    </p:spTree>
    <p:extLst>
      <p:ext uri="{BB962C8B-B14F-4D97-AF65-F5344CB8AC3E}">
        <p14:creationId xmlns:p14="http://schemas.microsoft.com/office/powerpoint/2010/main" val="3967639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EDA in our project, we had to convert all the values ​​at the beginning from string type to float – numeric type.</a:t>
            </a:r>
            <a:endParaRPr lang="pl-PL" dirty="0"/>
          </a:p>
          <a:p>
            <a:r>
              <a:rPr lang="en-US" dirty="0"/>
              <a:t>The most important thing is the rental price, expressed in the American format incl dollar sign.</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endParaRPr lang="pl-PL" dirty="0"/>
          </a:p>
          <a:p>
            <a:r>
              <a:rPr lang="en-US" dirty="0"/>
              <a:t>In our project, the data was enriched by creating 3 additional attributes: </a:t>
            </a:r>
            <a:endParaRPr lang="pl-PL" dirty="0"/>
          </a:p>
          <a:p>
            <a:endParaRPr lang="pl-PL" dirty="0"/>
          </a:p>
          <a:p>
            <a:pPr marL="228600" indent="-228600">
              <a:buAutoNum type="alphaLcParenR"/>
            </a:pPr>
            <a:r>
              <a:rPr lang="en-US" dirty="0" err="1"/>
              <a:t>zipcode_count</a:t>
            </a:r>
            <a:r>
              <a:rPr lang="en-US" dirty="0"/>
              <a:t> – number of objects at the same address represented by </a:t>
            </a:r>
            <a:r>
              <a:rPr lang="en-US" dirty="0" err="1"/>
              <a:t>zipcode</a:t>
            </a:r>
            <a:r>
              <a:rPr lang="en-US" dirty="0"/>
              <a:t> </a:t>
            </a:r>
            <a:endParaRPr lang="pl-PL" dirty="0"/>
          </a:p>
          <a:p>
            <a:pPr marL="228600" indent="-228600">
              <a:buAutoNum type="alphaLcParenR"/>
            </a:pPr>
            <a:r>
              <a:rPr lang="en-US" dirty="0" err="1"/>
              <a:t>zipcode_price</a:t>
            </a:r>
            <a:r>
              <a:rPr lang="en-US" dirty="0"/>
              <a:t> –average price for a given address represented by </a:t>
            </a:r>
            <a:r>
              <a:rPr lang="en-US" dirty="0" err="1"/>
              <a:t>zipcode</a:t>
            </a:r>
            <a:r>
              <a:rPr lang="en-US" dirty="0"/>
              <a:t> </a:t>
            </a:r>
            <a:endParaRPr lang="pl-PL" dirty="0"/>
          </a:p>
          <a:p>
            <a:pPr marL="228600" indent="-228600">
              <a:buAutoNum type="alphaLcParenR"/>
            </a:pPr>
            <a:r>
              <a:rPr lang="en-US" dirty="0" err="1"/>
              <a:t>amenities_len</a:t>
            </a:r>
            <a:r>
              <a:rPr lang="en-US" dirty="0"/>
              <a:t> – number of amenities in the premises This data enrichment greatly improved the accuracy of the model.</a:t>
            </a:r>
            <a:endParaRPr lang="pl-PL" dirty="0"/>
          </a:p>
          <a:p>
            <a:endParaRPr lang="pl-PL" dirty="0"/>
          </a:p>
          <a:p>
            <a:r>
              <a:rPr lang="en-US" dirty="0"/>
              <a:t>This data enrichment greatly improved the accuracy of the model. About 5%. In the world of machine learning, that's a lot.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naszym projekcie dane zostały wzbogacone o stworzenie 3 dodatkowych atrybutów:</a:t>
            </a:r>
          </a:p>
          <a:p>
            <a:pPr marL="228600" indent="-228600">
              <a:buAutoNum type="alphaLcParenR"/>
            </a:pPr>
            <a:r>
              <a:rPr lang="pl-PL" dirty="0" err="1"/>
              <a:t>zipcode_count</a:t>
            </a:r>
            <a:r>
              <a:rPr lang="pl-PL" dirty="0"/>
              <a:t> – liczba obiektów pod tym samym adresem </a:t>
            </a:r>
            <a:r>
              <a:rPr lang="pl-PL" dirty="0" err="1"/>
              <a:t>reprezenotwanym</a:t>
            </a:r>
            <a:r>
              <a:rPr lang="pl-PL" dirty="0"/>
              <a:t> przez </a:t>
            </a:r>
            <a:r>
              <a:rPr lang="pl-PL" dirty="0" err="1"/>
              <a:t>zipcode</a:t>
            </a:r>
            <a:endParaRPr lang="pl-PL" dirty="0"/>
          </a:p>
          <a:p>
            <a:pPr marL="228600" indent="-228600">
              <a:buAutoNum type="alphaLcParenR"/>
            </a:pPr>
            <a:r>
              <a:rPr lang="pl-PL" dirty="0" err="1"/>
              <a:t>zipcode_price</a:t>
            </a:r>
            <a:r>
              <a:rPr lang="pl-PL" dirty="0"/>
              <a:t> – średnia cena na dany adresem reprezentowanym przez </a:t>
            </a:r>
            <a:r>
              <a:rPr lang="pl-PL" dirty="0" err="1"/>
              <a:t>zipcode</a:t>
            </a:r>
            <a:endParaRPr lang="pl-PL" dirty="0"/>
          </a:p>
          <a:p>
            <a:pPr marL="228600" indent="-228600">
              <a:buAutoNum type="alphaLcParenR"/>
            </a:pPr>
            <a:r>
              <a:rPr lang="pl-PL" dirty="0" err="1"/>
              <a:t>amenities_len</a:t>
            </a:r>
            <a:r>
              <a:rPr lang="pl-PL" dirty="0"/>
              <a:t> – liczba udogodnień w lokalu</a:t>
            </a:r>
          </a:p>
          <a:p>
            <a:pPr marL="0" indent="0">
              <a:buNone/>
            </a:pPr>
            <a:endParaRPr lang="pl-PL" dirty="0"/>
          </a:p>
          <a:p>
            <a:pPr marL="0" indent="0">
              <a:buNone/>
            </a:pPr>
            <a:r>
              <a:rPr lang="pl-PL" dirty="0"/>
              <a:t>Takie wzbogacenie danych bardzo poprawiło dokładność modelu. Ok 5%.  W świecie uczenia maszynowego to bardzo dużo.</a:t>
            </a:r>
          </a:p>
          <a:p>
            <a:pPr marL="228600" indent="-228600">
              <a:buAutoNum type="alphaLcParenR"/>
            </a:pP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30</a:t>
            </a:fld>
            <a:endParaRPr lang="de-DE"/>
          </a:p>
        </p:txBody>
      </p:sp>
    </p:spTree>
    <p:extLst>
      <p:ext uri="{BB962C8B-B14F-4D97-AF65-F5344CB8AC3E}">
        <p14:creationId xmlns:p14="http://schemas.microsoft.com/office/powerpoint/2010/main" val="842257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Missing data - in the project we replaced it with the average after the attributes. </a:t>
            </a:r>
            <a:endParaRPr lang="pl-PL" dirty="0"/>
          </a:p>
          <a:p>
            <a:r>
              <a:rPr lang="en-US" dirty="0"/>
              <a:t>There are various methods, but this is the most common.</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Brakujące dane – w projekcie zastąpiliśmy jest średnią po atrybutach.</a:t>
            </a:r>
          </a:p>
          <a:p>
            <a:r>
              <a:rPr lang="pl-PL" dirty="0"/>
              <a:t>Istnieją różne metody, ale ta jest najczęstsza.</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31</a:t>
            </a:fld>
            <a:endParaRPr lang="de-DE"/>
          </a:p>
        </p:txBody>
      </p:sp>
    </p:spTree>
    <p:extLst>
      <p:ext uri="{BB962C8B-B14F-4D97-AF65-F5344CB8AC3E}">
        <p14:creationId xmlns:p14="http://schemas.microsoft.com/office/powerpoint/2010/main" val="319168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presentation, we will focus on a business case where they will try to answer to the question "What determines prices on Airbnb?" using machine learning.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 quick on-boarding into the world of machine learning - what the process looks like, what </a:t>
            </a:r>
            <a:r>
              <a:rPr lang="en-US" dirty="0" err="1"/>
              <a:t>AutoML</a:t>
            </a:r>
            <a:r>
              <a:rPr lang="en-US" dirty="0"/>
              <a:t> is and whether it helped us solve our problem.</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check whether a relatively new domain in machine learning – ML Interpratability – helped us with our problem.</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3</a:t>
            </a:fld>
            <a:endParaRPr lang="de-DE"/>
          </a:p>
        </p:txBody>
      </p:sp>
    </p:spTree>
    <p:extLst>
      <p:ext uri="{BB962C8B-B14F-4D97-AF65-F5344CB8AC3E}">
        <p14:creationId xmlns:p14="http://schemas.microsoft.com/office/powerpoint/2010/main" val="856191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Outliners – we remove samples with values ​​near the end with 0.3% margin.</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32</a:t>
            </a:fld>
            <a:endParaRPr lang="de-DE"/>
          </a:p>
        </p:txBody>
      </p:sp>
    </p:spTree>
    <p:extLst>
      <p:ext uri="{BB962C8B-B14F-4D97-AF65-F5344CB8AC3E}">
        <p14:creationId xmlns:p14="http://schemas.microsoft.com/office/powerpoint/2010/main" val="643089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OCI ADS library, mentioned earlier, has two functions that are very helpful in the data exploration and preparation phase:</a:t>
            </a:r>
            <a:endParaRPr lang="pl-PL"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pl-PL" i="1" dirty="0" err="1"/>
              <a:t>show_in_notebook</a:t>
            </a:r>
            <a:r>
              <a:rPr lang="pl-PL" i="1" dirty="0"/>
              <a:t>()</a:t>
            </a:r>
            <a:r>
              <a:rPr lang="pl-PL" dirty="0"/>
              <a:t> – </a:t>
            </a:r>
            <a:r>
              <a:rPr lang="en-US" dirty="0"/>
              <a:t>key data summaries and visualizations</a:t>
            </a:r>
            <a:endParaRPr lang="pl-PL"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pl-PL" i="1" dirty="0" err="1"/>
              <a:t>suggest_recommendations</a:t>
            </a:r>
            <a:r>
              <a:rPr lang="pl-PL" i="1" dirty="0"/>
              <a:t>()</a:t>
            </a:r>
            <a:r>
              <a:rPr lang="pl-PL" dirty="0"/>
              <a:t> – </a:t>
            </a:r>
            <a:r>
              <a:rPr lang="en-US" dirty="0"/>
              <a:t>recommended transformations on the data set</a:t>
            </a:r>
            <a:endParaRPr lang="pl-PL" dirty="0"/>
          </a:p>
          <a:p>
            <a:endParaRPr lang="pl-PL" dirty="0"/>
          </a:p>
          <a:p>
            <a:r>
              <a:rPr lang="en-US" dirty="0"/>
              <a:t>Unfortunately, OCI also introduces restrictions. If the estimation of resource use during the EDA process exceeds the resources of the environment, </a:t>
            </a:r>
            <a:endParaRPr lang="pl-PL" dirty="0"/>
          </a:p>
          <a:p>
            <a:r>
              <a:rPr lang="en-US" dirty="0"/>
              <a:t>then these operations will not be performed. In such a case, you need to increase the allocation of resources to the environment.</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Biblioteka OCI ADS, wspomniana wcześniej, posiada dwie funkcje bardzo pomocne w fazie eksploracji i przygotowania danych:</a:t>
            </a:r>
          </a:p>
          <a:p>
            <a:pPr marL="228600" indent="-228600">
              <a:buAutoNum type="alphaLcParenR"/>
            </a:pPr>
            <a:r>
              <a:rPr lang="pl-PL" dirty="0" err="1"/>
              <a:t>show_in_notebook</a:t>
            </a:r>
            <a:r>
              <a:rPr lang="pl-PL" dirty="0"/>
              <a:t>() – najważniejsze podsumowania danych i wizualizacje</a:t>
            </a:r>
          </a:p>
          <a:p>
            <a:pPr marL="228600" indent="-228600">
              <a:buAutoNum type="alphaLcParenR"/>
            </a:pPr>
            <a:r>
              <a:rPr lang="pl-PL" dirty="0" err="1"/>
              <a:t>suggest_recommendations</a:t>
            </a:r>
            <a:r>
              <a:rPr lang="pl-PL" dirty="0"/>
              <a:t>() – zalecane transformacje na zbiorze danych </a:t>
            </a:r>
          </a:p>
          <a:p>
            <a:pPr marL="228600" indent="-228600">
              <a:buAutoNum type="alphaLcParenR"/>
            </a:pPr>
            <a:endParaRPr lang="pl-PL" dirty="0"/>
          </a:p>
          <a:p>
            <a:pPr marL="0" indent="0">
              <a:buNone/>
            </a:pPr>
            <a:r>
              <a:rPr lang="pl-PL" dirty="0"/>
              <a:t>Niestety, ale OCI wprowadza też ograniczenia. Jeżeli estymacja użycia zasobów podczas procesu EDA przekracza wielkość zasobów środowiska,</a:t>
            </a:r>
          </a:p>
          <a:p>
            <a:pPr marL="0" indent="0">
              <a:buNone/>
            </a:pPr>
            <a:r>
              <a:rPr lang="pl-PL" dirty="0"/>
              <a:t>to te operacje nie będą wykonane. Trzeba w takim przypadku zwiększyć przydział zasobów do środowiska.</a:t>
            </a:r>
          </a:p>
        </p:txBody>
      </p:sp>
      <p:sp>
        <p:nvSpPr>
          <p:cNvPr id="4" name="Slide Number Placeholder 3"/>
          <p:cNvSpPr>
            <a:spLocks noGrp="1"/>
          </p:cNvSpPr>
          <p:nvPr>
            <p:ph type="sldNum" sz="quarter" idx="5"/>
          </p:nvPr>
        </p:nvSpPr>
        <p:spPr/>
        <p:txBody>
          <a:bodyPr/>
          <a:lstStyle/>
          <a:p>
            <a:fld id="{A1922691-2794-4783-8C6B-BF3F8C500B0F}" type="slidenum">
              <a:rPr lang="de-DE" smtClean="0"/>
              <a:t>33</a:t>
            </a:fld>
            <a:endParaRPr lang="de-DE"/>
          </a:p>
        </p:txBody>
      </p:sp>
    </p:spTree>
    <p:extLst>
      <p:ext uri="{BB962C8B-B14F-4D97-AF65-F5344CB8AC3E}">
        <p14:creationId xmlns:p14="http://schemas.microsoft.com/office/powerpoint/2010/main" val="3613390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Here </a:t>
            </a:r>
            <a:r>
              <a:rPr lang="pl-PL" dirty="0" err="1"/>
              <a:t>see</a:t>
            </a:r>
            <a:r>
              <a:rPr lang="pl-PL" dirty="0"/>
              <a:t> example of </a:t>
            </a:r>
            <a:r>
              <a:rPr lang="pl-PL" dirty="0" err="1"/>
              <a:t>summaries</a:t>
            </a:r>
            <a:r>
              <a:rPr lang="pl-PL" dirty="0"/>
              <a:t> </a:t>
            </a:r>
            <a:r>
              <a:rPr lang="pl-PL" dirty="0" err="1"/>
              <a:t>created</a:t>
            </a:r>
            <a:r>
              <a:rPr lang="pl-PL" dirty="0"/>
              <a:t> by show_in_notebook </a:t>
            </a:r>
            <a:r>
              <a:rPr lang="pl-PL" dirty="0" err="1"/>
              <a:t>method</a:t>
            </a:r>
            <a:r>
              <a:rPr lang="pl-PL" dirty="0"/>
              <a:t>.</a:t>
            </a:r>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34</a:t>
            </a:fld>
            <a:endParaRPr lang="de-DE"/>
          </a:p>
        </p:txBody>
      </p:sp>
    </p:spTree>
    <p:extLst>
      <p:ext uri="{BB962C8B-B14F-4D97-AF65-F5344CB8AC3E}">
        <p14:creationId xmlns:p14="http://schemas.microsoft.com/office/powerpoint/2010/main" val="914489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Some </a:t>
            </a:r>
            <a:r>
              <a:rPr lang="pl-PL" dirty="0" err="1"/>
              <a:t>observations</a:t>
            </a:r>
            <a:r>
              <a:rPr lang="pl-PL" dirty="0"/>
              <a:t> </a:t>
            </a:r>
            <a:r>
              <a:rPr lang="pl-PL" dirty="0" err="1"/>
              <a:t>could</a:t>
            </a:r>
            <a:r>
              <a:rPr lang="pl-PL" dirty="0"/>
              <a:t> have be </a:t>
            </a:r>
            <a:r>
              <a:rPr lang="pl-PL" dirty="0" err="1"/>
              <a:t>warnings</a:t>
            </a:r>
            <a:r>
              <a:rPr lang="pl-PL" dirty="0"/>
              <a:t>, and</a:t>
            </a:r>
          </a:p>
          <a:p>
            <a:r>
              <a:rPr lang="pl-PL" dirty="0" err="1"/>
              <a:t>later</a:t>
            </a:r>
            <a:r>
              <a:rPr lang="pl-PL" dirty="0"/>
              <a:t> we </a:t>
            </a:r>
            <a:r>
              <a:rPr lang="pl-PL" dirty="0" err="1"/>
              <a:t>could</a:t>
            </a:r>
            <a:r>
              <a:rPr lang="pl-PL" dirty="0"/>
              <a:t> </a:t>
            </a:r>
            <a:r>
              <a:rPr lang="pl-PL" dirty="0" err="1"/>
              <a:t>categorized</a:t>
            </a:r>
            <a:r>
              <a:rPr lang="pl-PL" dirty="0"/>
              <a:t> this data -&gt; for example missing, </a:t>
            </a:r>
            <a:r>
              <a:rPr lang="pl-PL" dirty="0" err="1"/>
              <a:t>skew</a:t>
            </a:r>
            <a:r>
              <a:rPr lang="pl-PL" dirty="0"/>
              <a:t>, </a:t>
            </a:r>
            <a:r>
              <a:rPr lang="pl-PL" dirty="0" err="1"/>
              <a:t>zeros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35</a:t>
            </a:fld>
            <a:endParaRPr lang="de-DE"/>
          </a:p>
        </p:txBody>
      </p:sp>
    </p:spTree>
    <p:extLst>
      <p:ext uri="{BB962C8B-B14F-4D97-AF65-F5344CB8AC3E}">
        <p14:creationId xmlns:p14="http://schemas.microsoft.com/office/powerpoint/2010/main" val="866253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err="1"/>
              <a:t>suggest_recommendations</a:t>
            </a:r>
            <a:r>
              <a:rPr lang="pl-PL" dirty="0"/>
              <a:t>() – for </a:t>
            </a:r>
            <a:r>
              <a:rPr lang="pl-PL" dirty="0" err="1"/>
              <a:t>each</a:t>
            </a:r>
            <a:r>
              <a:rPr lang="pl-PL" dirty="0"/>
              <a:t> </a:t>
            </a:r>
            <a:r>
              <a:rPr lang="pl-PL" dirty="0" err="1"/>
              <a:t>finding</a:t>
            </a:r>
            <a:r>
              <a:rPr lang="pl-PL" dirty="0"/>
              <a:t> we </a:t>
            </a:r>
            <a:r>
              <a:rPr lang="pl-PL" dirty="0" err="1"/>
              <a:t>could</a:t>
            </a:r>
            <a:r>
              <a:rPr lang="pl-PL" dirty="0"/>
              <a:t> have </a:t>
            </a:r>
            <a:r>
              <a:rPr lang="pl-PL" dirty="0" err="1"/>
              <a:t>at</a:t>
            </a:r>
            <a:r>
              <a:rPr lang="pl-PL" dirty="0"/>
              <a:t> </a:t>
            </a:r>
            <a:r>
              <a:rPr lang="pl-PL" dirty="0" err="1"/>
              <a:t>least</a:t>
            </a:r>
            <a:r>
              <a:rPr lang="pl-PL" dirty="0"/>
              <a:t> one </a:t>
            </a:r>
            <a:r>
              <a:rPr lang="pl-PL" dirty="0" err="1"/>
              <a:t>action</a:t>
            </a:r>
            <a:r>
              <a:rPr lang="pl-PL" dirty="0"/>
              <a:t> to </a:t>
            </a:r>
            <a:r>
              <a:rPr lang="pl-PL" dirty="0" err="1"/>
              <a:t>perform</a:t>
            </a:r>
            <a:r>
              <a:rPr lang="pl-PL" dirty="0"/>
              <a:t>.</a:t>
            </a:r>
          </a:p>
          <a:p>
            <a:r>
              <a:rPr lang="pl-PL" dirty="0"/>
              <a:t>We </a:t>
            </a:r>
            <a:r>
              <a:rPr lang="pl-PL" dirty="0" err="1"/>
              <a:t>could</a:t>
            </a:r>
            <a:r>
              <a:rPr lang="pl-PL" dirty="0"/>
              <a:t> </a:t>
            </a:r>
            <a:r>
              <a:rPr lang="pl-PL" dirty="0" err="1"/>
              <a:t>apply</a:t>
            </a:r>
            <a:r>
              <a:rPr lang="pl-PL" dirty="0"/>
              <a:t> </a:t>
            </a:r>
            <a:r>
              <a:rPr lang="pl-PL" dirty="0" err="1"/>
              <a:t>them</a:t>
            </a:r>
            <a:r>
              <a:rPr lang="pl-PL" dirty="0"/>
              <a:t> </a:t>
            </a:r>
            <a:r>
              <a:rPr lang="pl-PL" dirty="0" err="1"/>
              <a:t>easily</a:t>
            </a:r>
            <a:r>
              <a:rPr lang="pl-PL" dirty="0"/>
              <a:t> – in single-</a:t>
            </a:r>
            <a:r>
              <a:rPr lang="pl-PL" dirty="0" err="1"/>
              <a:t>line</a:t>
            </a:r>
            <a:r>
              <a:rPr lang="pl-PL" dirty="0"/>
              <a:t> of </a:t>
            </a:r>
            <a:r>
              <a:rPr lang="pl-PL" dirty="0" err="1"/>
              <a:t>code</a:t>
            </a:r>
            <a:r>
              <a:rPr lang="pl-PL" dirty="0"/>
              <a:t> – but </a:t>
            </a:r>
            <a:r>
              <a:rPr lang="pl-PL" dirty="0" err="1"/>
              <a:t>only</a:t>
            </a:r>
            <a:r>
              <a:rPr lang="pl-PL" dirty="0"/>
              <a:t> </a:t>
            </a:r>
            <a:r>
              <a:rPr lang="pl-PL" dirty="0" err="1"/>
              <a:t>when</a:t>
            </a:r>
            <a:r>
              <a:rPr lang="pl-PL" dirty="0"/>
              <a:t> we </a:t>
            </a:r>
            <a:r>
              <a:rPr lang="pl-PL" dirty="0" err="1"/>
              <a:t>would</a:t>
            </a:r>
            <a:r>
              <a:rPr lang="pl-PL" dirty="0"/>
              <a:t> </a:t>
            </a:r>
            <a:r>
              <a:rPr lang="pl-PL" dirty="0" err="1"/>
              <a:t>like</a:t>
            </a:r>
            <a:r>
              <a:rPr lang="pl-PL" dirty="0"/>
              <a:t> to </a:t>
            </a:r>
            <a:r>
              <a:rPr lang="pl-PL" dirty="0" err="1"/>
              <a:t>apply</a:t>
            </a:r>
            <a:r>
              <a:rPr lang="pl-PL" dirty="0"/>
              <a:t> </a:t>
            </a:r>
            <a:r>
              <a:rPr lang="pl-PL" dirty="0" err="1"/>
              <a:t>all</a:t>
            </a:r>
            <a:r>
              <a:rPr lang="pl-PL" dirty="0"/>
              <a:t>.</a:t>
            </a:r>
          </a:p>
          <a:p>
            <a:r>
              <a:rPr lang="pl-PL" dirty="0" err="1"/>
              <a:t>However</a:t>
            </a:r>
            <a:r>
              <a:rPr lang="pl-PL" dirty="0"/>
              <a:t> in case we </a:t>
            </a:r>
            <a:r>
              <a:rPr lang="pl-PL" dirty="0" err="1"/>
              <a:t>would</a:t>
            </a:r>
            <a:r>
              <a:rPr lang="pl-PL" dirty="0"/>
              <a:t> </a:t>
            </a:r>
            <a:r>
              <a:rPr lang="pl-PL" dirty="0" err="1"/>
              <a:t>like</a:t>
            </a:r>
            <a:r>
              <a:rPr lang="pl-PL" dirty="0"/>
              <a:t> to </a:t>
            </a:r>
            <a:r>
              <a:rPr lang="pl-PL" dirty="0" err="1"/>
              <a:t>choose</a:t>
            </a:r>
            <a:r>
              <a:rPr lang="pl-PL" dirty="0"/>
              <a:t> </a:t>
            </a:r>
            <a:r>
              <a:rPr lang="pl-PL" dirty="0" err="1"/>
              <a:t>other</a:t>
            </a:r>
            <a:r>
              <a:rPr lang="pl-PL" dirty="0"/>
              <a:t> </a:t>
            </a:r>
            <a:r>
              <a:rPr lang="pl-PL" dirty="0" err="1"/>
              <a:t>action</a:t>
            </a:r>
            <a:r>
              <a:rPr lang="pl-PL" dirty="0"/>
              <a:t> than </a:t>
            </a:r>
            <a:r>
              <a:rPr lang="pl-PL" dirty="0" err="1"/>
              <a:t>recommend</a:t>
            </a:r>
            <a:r>
              <a:rPr lang="pl-PL" dirty="0"/>
              <a:t> we have to </a:t>
            </a:r>
            <a:r>
              <a:rPr lang="pl-PL" dirty="0" err="1"/>
              <a:t>apply</a:t>
            </a:r>
            <a:r>
              <a:rPr lang="pl-PL" dirty="0"/>
              <a:t> </a:t>
            </a:r>
            <a:r>
              <a:rPr lang="pl-PL" dirty="0" err="1"/>
              <a:t>each</a:t>
            </a:r>
            <a:r>
              <a:rPr lang="pl-PL" dirty="0"/>
              <a:t> one </a:t>
            </a:r>
            <a:r>
              <a:rPr lang="pl-PL" dirty="0" err="1"/>
              <a:t>manually</a:t>
            </a:r>
            <a:r>
              <a:rPr lang="pl-PL" dirty="0"/>
              <a:t>.</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36</a:t>
            </a:fld>
            <a:endParaRPr lang="de-DE"/>
          </a:p>
        </p:txBody>
      </p:sp>
    </p:spTree>
    <p:extLst>
      <p:ext uri="{BB962C8B-B14F-4D97-AF65-F5344CB8AC3E}">
        <p14:creationId xmlns:p14="http://schemas.microsoft.com/office/powerpoint/2010/main" val="108126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We </a:t>
            </a:r>
            <a:r>
              <a:rPr lang="pl-PL" dirty="0" err="1"/>
              <a:t>like</a:t>
            </a:r>
            <a:r>
              <a:rPr lang="pl-PL" dirty="0"/>
              <a:t> automation and </a:t>
            </a:r>
            <a:r>
              <a:rPr lang="pl-PL" dirty="0" err="1"/>
              <a:t>these</a:t>
            </a:r>
            <a:r>
              <a:rPr lang="pl-PL" dirty="0"/>
              <a:t> </a:t>
            </a:r>
            <a:r>
              <a:rPr lang="pl-PL" dirty="0" err="1"/>
              <a:t>both</a:t>
            </a:r>
            <a:r>
              <a:rPr lang="pl-PL" dirty="0"/>
              <a:t> </a:t>
            </a:r>
            <a:r>
              <a:rPr lang="pl-PL" dirty="0" err="1"/>
              <a:t>methods</a:t>
            </a:r>
            <a:r>
              <a:rPr lang="pl-PL" dirty="0"/>
              <a:t> </a:t>
            </a:r>
            <a:r>
              <a:rPr lang="pl-PL" dirty="0" err="1"/>
              <a:t>available</a:t>
            </a:r>
            <a:r>
              <a:rPr lang="pl-PL" dirty="0"/>
              <a:t> for use </a:t>
            </a:r>
            <a:r>
              <a:rPr lang="pl-PL" dirty="0" err="1"/>
              <a:t>togeter</a:t>
            </a:r>
            <a:r>
              <a:rPr lang="pl-PL" dirty="0"/>
              <a:t> with OCI Data Science service</a:t>
            </a:r>
          </a:p>
          <a:p>
            <a:r>
              <a:rPr lang="pl-PL" dirty="0" err="1"/>
              <a:t>could</a:t>
            </a:r>
            <a:r>
              <a:rPr lang="pl-PL" dirty="0"/>
              <a:t> make </a:t>
            </a:r>
            <a:r>
              <a:rPr lang="pl-PL" dirty="0" err="1"/>
              <a:t>our</a:t>
            </a:r>
            <a:r>
              <a:rPr lang="pl-PL" dirty="0"/>
              <a:t> EDA </a:t>
            </a:r>
            <a:r>
              <a:rPr lang="pl-PL" dirty="0" err="1"/>
              <a:t>phase</a:t>
            </a:r>
            <a:r>
              <a:rPr lang="pl-PL" dirty="0"/>
              <a:t> much </a:t>
            </a:r>
            <a:r>
              <a:rPr lang="pl-PL" dirty="0" err="1"/>
              <a:t>easier</a:t>
            </a:r>
            <a:r>
              <a:rPr lang="pl-PL" dirty="0"/>
              <a:t>.</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37</a:t>
            </a:fld>
            <a:endParaRPr lang="de-DE"/>
          </a:p>
        </p:txBody>
      </p:sp>
    </p:spTree>
    <p:extLst>
      <p:ext uri="{BB962C8B-B14F-4D97-AF65-F5344CB8AC3E}">
        <p14:creationId xmlns:p14="http://schemas.microsoft.com/office/powerpoint/2010/main" val="3257912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n machine learning, I look for a model that maximized what at least one of the goals: </a:t>
            </a:r>
            <a:endParaRPr lang="pl-PL" dirty="0"/>
          </a:p>
          <a:p>
            <a:r>
              <a:rPr lang="en-US" dirty="0"/>
              <a:t>Best classification/prediction of a value which is a number </a:t>
            </a:r>
            <a:endParaRPr lang="pl-PL" dirty="0"/>
          </a:p>
          <a:p>
            <a:r>
              <a:rPr lang="en-US" dirty="0"/>
              <a:t>Interpretation </a:t>
            </a:r>
            <a:endParaRPr lang="pl-PL" dirty="0"/>
          </a:p>
          <a:p>
            <a:r>
              <a:rPr lang="en-US" dirty="0"/>
              <a:t>Performance (we may have limited resources, e.g.: Edge devices) </a:t>
            </a:r>
            <a:endParaRPr lang="pl-PL" dirty="0"/>
          </a:p>
          <a:p>
            <a:r>
              <a:rPr lang="en-US" dirty="0"/>
              <a:t>Response time – we have a finite time to respond – good enough </a:t>
            </a:r>
            <a:endParaRPr lang="pl-PL" dirty="0"/>
          </a:p>
          <a:p>
            <a:endParaRPr lang="pl-PL" dirty="0"/>
          </a:p>
          <a:p>
            <a:r>
              <a:rPr lang="en-US" dirty="0"/>
              <a:t>A very important stage is model tuning - this is where </a:t>
            </a:r>
            <a:r>
              <a:rPr lang="en-US" dirty="0" err="1"/>
              <a:t>AutoML</a:t>
            </a:r>
            <a:r>
              <a:rPr lang="en-US" dirty="0"/>
              <a:t> can help us with its advanced methods of selecting the best candidates and reacting as we search for optimal values. We can build models interactively, but sometimes when it takes a long time we do this batch form – when it takes a lot of time and requires many resources. In machine learning, I look for a model that maximized what at least one of the goals: Best classification/prediction of a value which is a number Interpretation Performance (we may have limited resources, e.g.: Edge devices) Response time – we have a finite time to respond – good enough A very important stage is model tuning - this is where </a:t>
            </a:r>
            <a:r>
              <a:rPr lang="en-US" dirty="0" err="1"/>
              <a:t>AutoML</a:t>
            </a:r>
            <a:r>
              <a:rPr lang="en-US" dirty="0"/>
              <a:t> can help us with its advanced methods of selecting the best candidates and reacting as we search for optimal values. We can build models interactively, but sometimes when it takes a long time we do this batch form – when it takes a lot of time and requires many resources.</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uczeniu maszynowym szukam modelu, który maksymalizował co </a:t>
            </a:r>
          </a:p>
          <a:p>
            <a:r>
              <a:rPr lang="pl-PL" dirty="0"/>
              <a:t>najmniej jeden z celów:</a:t>
            </a:r>
          </a:p>
          <a:p>
            <a:pPr marL="228600" indent="-228600">
              <a:buAutoNum type="arabicParenR"/>
            </a:pPr>
            <a:r>
              <a:rPr lang="pl-PL" dirty="0"/>
              <a:t>Najlepsza klasyfikacja / przewidywanie wartości które jest numerem</a:t>
            </a:r>
          </a:p>
          <a:p>
            <a:pPr marL="228600" indent="-228600">
              <a:buAutoNum type="arabicParenR"/>
            </a:pPr>
            <a:r>
              <a:rPr lang="pl-PL" dirty="0"/>
              <a:t>Interpretacja</a:t>
            </a:r>
          </a:p>
          <a:p>
            <a:pPr marL="228600" indent="-228600">
              <a:buAutoNum type="arabicParenR"/>
            </a:pPr>
            <a:r>
              <a:rPr lang="pl-PL" dirty="0"/>
              <a:t>Wydajność (możemy mieć ograniczone zasoby, np.: Edge devices)</a:t>
            </a:r>
          </a:p>
          <a:p>
            <a:pPr marL="228600" indent="-228600">
              <a:buAutoNum type="arabicParenR"/>
            </a:pPr>
            <a:r>
              <a:rPr lang="pl-PL" dirty="0"/>
              <a:t>Czas odpowiedzi – mamy skończony czas na odpowiedź – </a:t>
            </a:r>
            <a:r>
              <a:rPr lang="pl-PL" dirty="0" err="1"/>
              <a:t>good</a:t>
            </a:r>
            <a:r>
              <a:rPr lang="pl-PL" dirty="0"/>
              <a:t> </a:t>
            </a:r>
            <a:r>
              <a:rPr lang="pl-PL" dirty="0" err="1"/>
              <a:t>enough</a:t>
            </a:r>
            <a:endParaRPr lang="pl-PL" dirty="0"/>
          </a:p>
          <a:p>
            <a:pPr marL="228600" indent="-228600">
              <a:buAutoNum type="arabicParenR"/>
            </a:pPr>
            <a:endParaRPr lang="pl-PL" dirty="0"/>
          </a:p>
          <a:p>
            <a:pPr marL="0" indent="0">
              <a:buNone/>
            </a:pPr>
            <a:r>
              <a:rPr lang="pl-PL" dirty="0"/>
              <a:t>Bardzo ważnym etapem jest strojenie modelu – tutaj może nam pomóc </a:t>
            </a:r>
            <a:r>
              <a:rPr lang="pl-PL" dirty="0" err="1"/>
              <a:t>AutoML</a:t>
            </a:r>
            <a:r>
              <a:rPr lang="pl-PL" dirty="0"/>
              <a:t> z zaawansowanymi</a:t>
            </a:r>
            <a:br>
              <a:rPr lang="pl-PL" dirty="0"/>
            </a:br>
            <a:r>
              <a:rPr lang="pl-PL" dirty="0"/>
              <a:t>metodami wybrania najlepszych kandydatów i reagowanie w miarę szukania optymalnych wartości.</a:t>
            </a:r>
          </a:p>
          <a:p>
            <a:pPr marL="0" indent="0">
              <a:buNone/>
            </a:pPr>
            <a:endParaRPr lang="pl-PL" dirty="0"/>
          </a:p>
          <a:p>
            <a:pPr marL="0" indent="0">
              <a:buNone/>
            </a:pPr>
            <a:r>
              <a:rPr lang="pl-PL" dirty="0"/>
              <a:t>Modele możemy budować interaktywnie, ale czasami gdy zajmuje to dużo czasu robimy to </a:t>
            </a:r>
          </a:p>
          <a:p>
            <a:pPr marL="0" indent="0">
              <a:buNone/>
            </a:pPr>
            <a:r>
              <a:rPr lang="pl-PL" dirty="0"/>
              <a:t>formie </a:t>
            </a:r>
            <a:r>
              <a:rPr lang="pl-PL" dirty="0" err="1"/>
              <a:t>batchy</a:t>
            </a:r>
            <a:r>
              <a:rPr lang="pl-PL" dirty="0"/>
              <a:t> – gdy zajmuje to dużo czasu i wymaga wielu zasobów.</a:t>
            </a:r>
          </a:p>
          <a:p>
            <a:pPr marL="0" indent="0">
              <a:buNone/>
            </a:pPr>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38</a:t>
            </a:fld>
            <a:endParaRPr lang="de-DE"/>
          </a:p>
        </p:txBody>
      </p:sp>
    </p:spTree>
    <p:extLst>
      <p:ext uri="{BB962C8B-B14F-4D97-AF65-F5344CB8AC3E}">
        <p14:creationId xmlns:p14="http://schemas.microsoft.com/office/powerpoint/2010/main" val="3919953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en-US" dirty="0"/>
              <a:t>Models don't live in isolation. We need to be somewhere installed and maintained. </a:t>
            </a:r>
            <a:endParaRPr lang="pl-PL" dirty="0"/>
          </a:p>
          <a:p>
            <a:r>
              <a:rPr lang="en-US" dirty="0"/>
              <a:t>Most often, such a model is available using the REST API. On the infrastructure side, I usually have scalable infrastructure - load balancer, instance pool, Kubernetes cluster.</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Modele nie żyje w izolacji. Musimy być gdzie zainstalowany i utrzymywany.</a:t>
            </a:r>
          </a:p>
          <a:p>
            <a:r>
              <a:rPr lang="pl-PL" dirty="0"/>
              <a:t>Najczęściej – taki model jest dostępny za pomocą REST API. </a:t>
            </a:r>
          </a:p>
          <a:p>
            <a:r>
              <a:rPr lang="pl-PL" dirty="0"/>
              <a:t>Po stronie infrastruktury najczęściej mam skalowalną infrastrukturę – </a:t>
            </a:r>
            <a:r>
              <a:rPr lang="pl-PL" dirty="0" err="1"/>
              <a:t>load</a:t>
            </a:r>
            <a:r>
              <a:rPr lang="pl-PL" dirty="0"/>
              <a:t> </a:t>
            </a:r>
            <a:r>
              <a:rPr lang="pl-PL" dirty="0" err="1"/>
              <a:t>balancer</a:t>
            </a:r>
            <a:r>
              <a:rPr lang="pl-PL" dirty="0"/>
              <a:t>, </a:t>
            </a:r>
            <a:r>
              <a:rPr lang="pl-PL" dirty="0" err="1"/>
              <a:t>instance</a:t>
            </a:r>
            <a:r>
              <a:rPr lang="pl-PL" dirty="0"/>
              <a:t> </a:t>
            </a:r>
            <a:r>
              <a:rPr lang="pl-PL" dirty="0" err="1"/>
              <a:t>pool</a:t>
            </a:r>
            <a:r>
              <a:rPr lang="pl-PL" dirty="0"/>
              <a:t>,</a:t>
            </a:r>
          </a:p>
          <a:p>
            <a:r>
              <a:rPr lang="pl-PL" dirty="0" err="1"/>
              <a:t>Kubernetes</a:t>
            </a:r>
            <a:r>
              <a:rPr lang="pl-PL" dirty="0"/>
              <a:t> </a:t>
            </a:r>
            <a:r>
              <a:rPr lang="pl-PL" dirty="0" err="1"/>
              <a:t>cluster</a:t>
            </a:r>
            <a:r>
              <a:rPr lang="pl-PL" dirty="0"/>
              <a:t>.  </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39</a:t>
            </a:fld>
            <a:endParaRPr lang="de-DE"/>
          </a:p>
        </p:txBody>
      </p:sp>
    </p:spTree>
    <p:extLst>
      <p:ext uri="{BB962C8B-B14F-4D97-AF65-F5344CB8AC3E}">
        <p14:creationId xmlns:p14="http://schemas.microsoft.com/office/powerpoint/2010/main" val="4254102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Linear regression is a type of problem that most of us have dealt with. In statistics, it is the equivalent of pliers in a toolbox. </a:t>
            </a:r>
            <a:endParaRPr lang="pl-PL" dirty="0"/>
          </a:p>
          <a:p>
            <a:r>
              <a:rPr lang="en-US" dirty="0"/>
              <a:t>We are looking for a model that is good at predicting a numerical value based on multiple attributes. </a:t>
            </a:r>
            <a:endParaRPr lang="pl-PL" dirty="0"/>
          </a:p>
          <a:p>
            <a:r>
              <a:rPr lang="en-US" dirty="0"/>
              <a:t>For example: what sales will be depending on how much we invest in advertising.</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Regresja liniowa to rodzaj zagadnienia z którą większość z nas miała do czynienia.</a:t>
            </a:r>
          </a:p>
          <a:p>
            <a:r>
              <a:rPr lang="pl-PL" dirty="0"/>
              <a:t>W statystyce jest odpowiednikiem kombinerek w skrzynce z narzędziami.</a:t>
            </a:r>
          </a:p>
          <a:p>
            <a:r>
              <a:rPr lang="pl-PL" dirty="0"/>
              <a:t>Szukamy modelu dobrze przewidującego wartość numeryczną na podstawie wielu atrybutów.</a:t>
            </a:r>
          </a:p>
          <a:p>
            <a:r>
              <a:rPr lang="pl-PL" dirty="0"/>
              <a:t>Np.: jaka będzie sprzedaż w zależności od tego ile zainwestujemy w reklamę.</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40</a:t>
            </a:fld>
            <a:endParaRPr lang="de-DE"/>
          </a:p>
        </p:txBody>
      </p:sp>
    </p:spTree>
    <p:extLst>
      <p:ext uri="{BB962C8B-B14F-4D97-AF65-F5344CB8AC3E}">
        <p14:creationId xmlns:p14="http://schemas.microsoft.com/office/powerpoint/2010/main" val="867842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Okay. We know the basic goal. But we can also look for an alternative goal. </a:t>
            </a:r>
            <a:endParaRPr lang="pl-PL" dirty="0"/>
          </a:p>
          <a:p>
            <a:r>
              <a:rPr lang="en-US" dirty="0"/>
              <a:t>What factors have the greatest impact on the value we are looking for?</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Ok. Znamy podstawowy cel. Ale możemy także poszukiwać alternatywnego celu.</a:t>
            </a:r>
          </a:p>
          <a:p>
            <a:r>
              <a:rPr lang="pl-PL" dirty="0"/>
              <a:t>Jakie współczynniki mają największy wpływ na wartość którą szukamy?</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41</a:t>
            </a:fld>
            <a:endParaRPr lang="de-DE"/>
          </a:p>
        </p:txBody>
      </p:sp>
    </p:spTree>
    <p:extLst>
      <p:ext uri="{BB962C8B-B14F-4D97-AF65-F5344CB8AC3E}">
        <p14:creationId xmlns:p14="http://schemas.microsoft.com/office/powerpoint/2010/main" val="2776373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a:t>
            </a:fld>
            <a:endParaRPr lang="de-DE"/>
          </a:p>
        </p:txBody>
      </p:sp>
    </p:spTree>
    <p:extLst>
      <p:ext uri="{BB962C8B-B14F-4D97-AF65-F5344CB8AC3E}">
        <p14:creationId xmlns:p14="http://schemas.microsoft.com/office/powerpoint/2010/main" val="81699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Within the linear regression category itself, there are several groups of algorithms: Linear regression Models based on model complexity reduction Tree models </a:t>
            </a:r>
            <a:endParaRPr lang="pl-PL" dirty="0"/>
          </a:p>
          <a:p>
            <a:r>
              <a:rPr lang="en-US" dirty="0"/>
              <a:t>(which are very useful for summary visualization) In our attribute search problem, we used a LASSO regression model.</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W samej kategorii regresji liniowej istnieje kilka grup algorytmów:</a:t>
            </a:r>
          </a:p>
          <a:p>
            <a:pPr marL="171450" indent="-171450">
              <a:buFontTx/>
              <a:buChar char="-"/>
            </a:pPr>
            <a:r>
              <a:rPr lang="pl-PL" dirty="0"/>
              <a:t>Regresja liniowa</a:t>
            </a:r>
          </a:p>
          <a:p>
            <a:pPr marL="171450" indent="-171450">
              <a:buFontTx/>
              <a:buChar char="-"/>
            </a:pPr>
            <a:r>
              <a:rPr lang="pl-PL" dirty="0"/>
              <a:t>Modele oparte na redukcji złożoności modelu</a:t>
            </a:r>
          </a:p>
          <a:p>
            <a:pPr marL="171450" indent="-171450">
              <a:buFontTx/>
              <a:buChar char="-"/>
            </a:pPr>
            <a:r>
              <a:rPr lang="pl-PL" dirty="0"/>
              <a:t>Modele </a:t>
            </a:r>
            <a:r>
              <a:rPr lang="pl-PL" dirty="0" err="1"/>
              <a:t>drzewowe</a:t>
            </a:r>
            <a:r>
              <a:rPr lang="pl-PL" dirty="0"/>
              <a:t> (które są bardzo wdzięczne do sumarycznej wizualizacji)</a:t>
            </a:r>
          </a:p>
          <a:p>
            <a:pPr marL="171450" indent="-171450">
              <a:buFontTx/>
              <a:buChar char="-"/>
            </a:pPr>
            <a:endParaRPr lang="pl-PL" dirty="0"/>
          </a:p>
          <a:p>
            <a:pPr marL="0" indent="0">
              <a:buFontTx/>
              <a:buNone/>
            </a:pPr>
            <a:r>
              <a:rPr lang="pl-PL" dirty="0"/>
              <a:t>W naszym problemie poszukiwania atrybutów użyliśmy model z regresją LASSO.</a:t>
            </a:r>
          </a:p>
          <a:p>
            <a:pPr marL="0" indent="0">
              <a:buFontTx/>
              <a:buNone/>
            </a:pPr>
            <a:endParaRPr lang="pl-PL" dirty="0"/>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42</a:t>
            </a:fld>
            <a:endParaRPr lang="de-DE"/>
          </a:p>
        </p:txBody>
      </p:sp>
    </p:spTree>
    <p:extLst>
      <p:ext uri="{BB962C8B-B14F-4D97-AF65-F5344CB8AC3E}">
        <p14:creationId xmlns:p14="http://schemas.microsoft.com/office/powerpoint/2010/main" val="453811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It is originally used to combat the phenomenon of overfitting in a model. The goal is to reduce the complexity of the model. </a:t>
            </a:r>
            <a:endParaRPr lang="pl-PL" dirty="0"/>
          </a:p>
          <a:p>
            <a:r>
              <a:rPr lang="en-US" dirty="0"/>
              <a:t>The complex model produces poor results. Mathematically, this involves introducing a penalty function </a:t>
            </a:r>
            <a:endParaRPr lang="pl-PL" dirty="0"/>
          </a:p>
          <a:p>
            <a:r>
              <a:rPr lang="en-US" dirty="0"/>
              <a:t>in the learning process - attribute values they shouldn't be big. Most often used with a large number of attributes.</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Pierwotnie używa się do walki ze zjawiskiem nadmiernego dopasowania w modelu.</a:t>
            </a:r>
          </a:p>
          <a:p>
            <a:r>
              <a:rPr lang="pl-PL" dirty="0"/>
              <a:t>Celem jest </a:t>
            </a:r>
            <a:r>
              <a:rPr lang="pl-PL" dirty="0" err="1"/>
              <a:t>ogranicznie</a:t>
            </a:r>
            <a:r>
              <a:rPr lang="pl-PL" dirty="0"/>
              <a:t> </a:t>
            </a:r>
            <a:r>
              <a:rPr lang="pl-PL" dirty="0" err="1"/>
              <a:t>źłożności</a:t>
            </a:r>
            <a:r>
              <a:rPr lang="pl-PL" dirty="0"/>
              <a:t> modelu. Złożony model daje słabe wyniki.</a:t>
            </a:r>
          </a:p>
          <a:p>
            <a:r>
              <a:rPr lang="pl-PL" dirty="0"/>
              <a:t>Matematycznie polega to na wprowadzeniu funkcji kary w procesie uczenia się – wartości atrybutów </a:t>
            </a:r>
          </a:p>
          <a:p>
            <a:r>
              <a:rPr lang="pl-PL" dirty="0"/>
              <a:t>nie powinny być duże. </a:t>
            </a:r>
          </a:p>
          <a:p>
            <a:r>
              <a:rPr lang="pl-PL" dirty="0" err="1"/>
              <a:t>Najcześciej</a:t>
            </a:r>
            <a:r>
              <a:rPr lang="pl-PL" dirty="0"/>
              <a:t> używany przy dużej liczbie atrybutów.</a:t>
            </a:r>
          </a:p>
        </p:txBody>
      </p:sp>
      <p:sp>
        <p:nvSpPr>
          <p:cNvPr id="4" name="Slide Number Placeholder 3"/>
          <p:cNvSpPr>
            <a:spLocks noGrp="1"/>
          </p:cNvSpPr>
          <p:nvPr>
            <p:ph type="sldNum" sz="quarter" idx="5"/>
          </p:nvPr>
        </p:nvSpPr>
        <p:spPr/>
        <p:txBody>
          <a:bodyPr/>
          <a:lstStyle/>
          <a:p>
            <a:fld id="{A1922691-2794-4783-8C6B-BF3F8C500B0F}" type="slidenum">
              <a:rPr lang="de-DE" smtClean="0"/>
              <a:t>43</a:t>
            </a:fld>
            <a:endParaRPr lang="de-DE"/>
          </a:p>
        </p:txBody>
      </p:sp>
    </p:spTree>
    <p:extLst>
      <p:ext uri="{BB962C8B-B14F-4D97-AF65-F5344CB8AC3E}">
        <p14:creationId xmlns:p14="http://schemas.microsoft.com/office/powerpoint/2010/main" val="3169086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E8EAED"/>
                </a:solidFill>
                <a:effectLst/>
                <a:latin typeface="Arial" panose="020B0604020202020204" pitchFamily="34" charset="0"/>
              </a:rPr>
              <a:t>A huge advantage of the LASSO method is visualization, which allows you to quickly interpret the results On a global level - unlike the </a:t>
            </a:r>
            <a:r>
              <a:rPr lang="en-US" b="0" i="0" dirty="0" err="1">
                <a:solidFill>
                  <a:srgbClr val="E8EAED"/>
                </a:solidFill>
                <a:effectLst/>
                <a:latin typeface="Arial" panose="020B0604020202020204" pitchFamily="34" charset="0"/>
              </a:rPr>
              <a:t>SHAPe</a:t>
            </a:r>
            <a:r>
              <a:rPr lang="en-US" b="0" i="0" dirty="0">
                <a:solidFill>
                  <a:srgbClr val="E8EAED"/>
                </a:solidFill>
                <a:effectLst/>
                <a:latin typeface="Arial" panose="020B0604020202020204" pitchFamily="34" charset="0"/>
              </a:rPr>
              <a:t> method, known earlier.</a:t>
            </a:r>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Ogromną zaletą metody LASSO jest wizualizacja, która szybko pozwala zinterpretować wyniki </a:t>
            </a:r>
          </a:p>
          <a:p>
            <a:r>
              <a:rPr lang="pl-PL" dirty="0"/>
              <a:t>Na </a:t>
            </a:r>
            <a:r>
              <a:rPr lang="pl-PL" dirty="0" err="1"/>
              <a:t>pozimie</a:t>
            </a:r>
            <a:r>
              <a:rPr lang="pl-PL" dirty="0"/>
              <a:t> globalnym – w przeciwieństwie to metody </a:t>
            </a:r>
            <a:r>
              <a:rPr lang="pl-PL" dirty="0" err="1"/>
              <a:t>SHAPe</a:t>
            </a:r>
            <a:r>
              <a:rPr lang="pl-PL" dirty="0"/>
              <a:t>, poznanej </a:t>
            </a:r>
            <a:r>
              <a:rPr lang="pl-PL" dirty="0" err="1"/>
              <a:t>wczęsniej</a:t>
            </a:r>
            <a:r>
              <a:rPr lang="pl-PL" dirty="0"/>
              <a:t>.</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44</a:t>
            </a:fld>
            <a:endParaRPr lang="de-DE"/>
          </a:p>
        </p:txBody>
      </p:sp>
    </p:spTree>
    <p:extLst>
      <p:ext uri="{BB962C8B-B14F-4D97-AF65-F5344CB8AC3E}">
        <p14:creationId xmlns:p14="http://schemas.microsoft.com/office/powerpoint/2010/main" val="330952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E8EAED"/>
                </a:solidFill>
                <a:effectLst/>
                <a:latin typeface="Arial" panose="020B0604020202020204" pitchFamily="34" charset="0"/>
              </a:rPr>
              <a:t>Let's look at the result for one of the cities. We see that the number of bedrooms has the greatest impact on price in this city. </a:t>
            </a:r>
            <a:endParaRPr lang="pl-PL" b="0" i="0" dirty="0">
              <a:solidFill>
                <a:srgbClr val="E8EAED"/>
              </a:solidFill>
              <a:effectLst/>
              <a:latin typeface="Arial" panose="020B0604020202020204" pitchFamily="34" charset="0"/>
            </a:endParaRPr>
          </a:p>
          <a:p>
            <a:r>
              <a:rPr lang="en-US" b="0" i="0" dirty="0">
                <a:solidFill>
                  <a:srgbClr val="E8EAED"/>
                </a:solidFill>
                <a:effectLst/>
                <a:latin typeface="Arial" panose="020B0604020202020204" pitchFamily="34" charset="0"/>
              </a:rPr>
              <a:t>We also see that a low rating of the premises has a very negative impact on the price. </a:t>
            </a:r>
            <a:endParaRPr lang="pl-PL" b="0" i="0" dirty="0">
              <a:solidFill>
                <a:srgbClr val="E8EAED"/>
              </a:solidFill>
              <a:effectLst/>
              <a:latin typeface="Arial" panose="020B0604020202020204" pitchFamily="34" charset="0"/>
            </a:endParaRPr>
          </a:p>
          <a:p>
            <a:r>
              <a:rPr lang="en-US" b="0" i="0" dirty="0">
                <a:solidFill>
                  <a:srgbClr val="E8EAED"/>
                </a:solidFill>
                <a:effectLst/>
                <a:latin typeface="Arial" panose="020B0604020202020204" pitchFamily="34" charset="0"/>
              </a:rPr>
              <a:t>But at the same time, this rating has the least impact compared to the other attributes.</a:t>
            </a:r>
            <a:endParaRPr lang="pl-PL" dirty="0"/>
          </a:p>
          <a:p>
            <a:endParaRPr lang="pl-PL" dirty="0"/>
          </a:p>
          <a:p>
            <a:r>
              <a:rPr lang="pl-PL" dirty="0"/>
              <a:t>##########</a:t>
            </a:r>
          </a:p>
          <a:p>
            <a:r>
              <a:rPr lang="pl-PL" dirty="0"/>
              <a:t>##########</a:t>
            </a:r>
          </a:p>
          <a:p>
            <a:endParaRPr lang="pl-PL" dirty="0"/>
          </a:p>
          <a:p>
            <a:r>
              <a:rPr lang="pl-PL" dirty="0"/>
              <a:t>Spójrzmy na wynik dla jednego z miast. </a:t>
            </a:r>
          </a:p>
          <a:p>
            <a:r>
              <a:rPr lang="pl-PL" dirty="0"/>
              <a:t>Widzimy, że liczba sypialni ma w tym mieście największy wpływa na cenę.</a:t>
            </a:r>
          </a:p>
          <a:p>
            <a:r>
              <a:rPr lang="pl-PL" dirty="0"/>
              <a:t>Widzimy też że niska ocena lokalu bardzo negatywnie wpływa na cenę. </a:t>
            </a:r>
          </a:p>
          <a:p>
            <a:r>
              <a:rPr lang="pl-PL" dirty="0"/>
              <a:t>Ale jednocześnie ta ocena ma najmniejszy wpływ w porównaniu do pozostałych atrybutów.</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45</a:t>
            </a:fld>
            <a:endParaRPr lang="de-DE"/>
          </a:p>
        </p:txBody>
      </p:sp>
    </p:spTree>
    <p:extLst>
      <p:ext uri="{BB962C8B-B14F-4D97-AF65-F5344CB8AC3E}">
        <p14:creationId xmlns:p14="http://schemas.microsoft.com/office/powerpoint/2010/main" val="4129248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In our task, we compared three European cities - Berlin, Munich and Prague. For Prague, we noticed that the number of comments has a significant impact on the price. </a:t>
            </a:r>
            <a:endParaRPr lang="pl-PL" dirty="0"/>
          </a:p>
          <a:p>
            <a:r>
              <a:rPr lang="en-US" dirty="0"/>
              <a:t>For Munich - Prague - the location of the property is very important. The "</a:t>
            </a:r>
            <a:r>
              <a:rPr lang="en-US" dirty="0" err="1"/>
              <a:t>SuperHost</a:t>
            </a:r>
            <a:r>
              <a:rPr lang="en-US" dirty="0"/>
              <a:t>" badge has virtually no impact on the price of the property. </a:t>
            </a:r>
            <a:endParaRPr lang="pl-PL" dirty="0"/>
          </a:p>
          <a:p>
            <a:r>
              <a:rPr lang="en-US" dirty="0"/>
              <a:t>The number of bathrooms is not a key attribute.</a:t>
            </a:r>
            <a:endParaRPr lang="pl-PL" dirty="0"/>
          </a:p>
          <a:p>
            <a:endParaRPr lang="pl-PL" dirty="0"/>
          </a:p>
          <a:p>
            <a:r>
              <a:rPr lang="pl-PL" dirty="0"/>
              <a:t>##########</a:t>
            </a:r>
          </a:p>
          <a:p>
            <a:r>
              <a:rPr lang="pl-PL" dirty="0"/>
              <a:t>##########</a:t>
            </a:r>
          </a:p>
          <a:p>
            <a:endParaRPr lang="pl-PL" dirty="0"/>
          </a:p>
          <a:p>
            <a:r>
              <a:rPr lang="pl-PL" dirty="0"/>
              <a:t>W naszym zadaniu porównaliśmy trzy miasta europejskie – Berlin, Monachium i Pragę.</a:t>
            </a:r>
          </a:p>
          <a:p>
            <a:r>
              <a:rPr lang="pl-PL" dirty="0"/>
              <a:t>Dla Pragi zauważyliśmy że liczba komentarzy ma znaczący wpływ na cenę.</a:t>
            </a:r>
          </a:p>
          <a:p>
            <a:r>
              <a:rPr lang="pl-PL" dirty="0"/>
              <a:t>Dla Monachium – Pragi – bardzo duże znaczenie ma lokalizacja nieruchomości.</a:t>
            </a:r>
          </a:p>
          <a:p>
            <a:r>
              <a:rPr lang="pl-PL" dirty="0"/>
              <a:t>Odznaka „</a:t>
            </a:r>
            <a:r>
              <a:rPr lang="pl-PL" dirty="0" err="1"/>
              <a:t>SuperHost</a:t>
            </a:r>
            <a:r>
              <a:rPr lang="pl-PL" dirty="0"/>
              <a:t>” </a:t>
            </a:r>
            <a:r>
              <a:rPr lang="pl-PL" dirty="0" err="1"/>
              <a:t>prakrycznie</a:t>
            </a:r>
            <a:r>
              <a:rPr lang="pl-PL" dirty="0"/>
              <a:t> nie wpływa na cenę nieruchomości.</a:t>
            </a:r>
          </a:p>
          <a:p>
            <a:r>
              <a:rPr lang="pl-PL" dirty="0"/>
              <a:t>Liczba łazienek nie jest kluczowym atrybutem.</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46</a:t>
            </a:fld>
            <a:endParaRPr lang="de-DE"/>
          </a:p>
        </p:txBody>
      </p:sp>
    </p:spTree>
    <p:extLst>
      <p:ext uri="{BB962C8B-B14F-4D97-AF65-F5344CB8AC3E}">
        <p14:creationId xmlns:p14="http://schemas.microsoft.com/office/powerpoint/2010/main" val="1621666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en-US" dirty="0"/>
              <a:t>Our recommended city for investment is Berlin because: </a:t>
            </a:r>
            <a:endParaRPr lang="pl-PL" dirty="0"/>
          </a:p>
          <a:p>
            <a:r>
              <a:rPr lang="en-US" dirty="0"/>
              <a:t>The competition is highly dispersed </a:t>
            </a:r>
            <a:endParaRPr lang="pl-PL" dirty="0"/>
          </a:p>
          <a:p>
            <a:r>
              <a:rPr lang="en-US" dirty="0"/>
              <a:t>The rental profit does not depend on location, which allows you to invest not only in the most expensive properties </a:t>
            </a:r>
            <a:endParaRPr lang="pl-PL" dirty="0"/>
          </a:p>
          <a:p>
            <a:r>
              <a:rPr lang="en-US" dirty="0"/>
              <a:t>Both businessmen and tourists come to Berlin - it is a very large customer base</a:t>
            </a:r>
            <a:endParaRPr lang="pl-PL" dirty="0"/>
          </a:p>
          <a:p>
            <a:endParaRPr lang="pl-PL" dirty="0"/>
          </a:p>
          <a:p>
            <a:r>
              <a:rPr lang="pl-PL" dirty="0"/>
              <a:t>##########</a:t>
            </a:r>
          </a:p>
          <a:p>
            <a:r>
              <a:rPr lang="pl-PL" dirty="0"/>
              <a:t>##########</a:t>
            </a:r>
          </a:p>
          <a:p>
            <a:endParaRPr lang="pl-PL" dirty="0"/>
          </a:p>
          <a:p>
            <a:r>
              <a:rPr lang="pl-PL" dirty="0"/>
              <a:t>Naszym rekomendowanym miastem do inwestycji jest Berlin, ponieważ:</a:t>
            </a:r>
          </a:p>
          <a:p>
            <a:endParaRPr lang="pl-PL" dirty="0"/>
          </a:p>
          <a:p>
            <a:pPr marL="228600" indent="-228600">
              <a:buAutoNum type="alphaLcParenR"/>
            </a:pPr>
            <a:r>
              <a:rPr lang="pl-PL" dirty="0"/>
              <a:t>Konkurencja jest mocna rozproszona</a:t>
            </a:r>
          </a:p>
          <a:p>
            <a:pPr marL="228600" indent="-228600">
              <a:buAutoNum type="alphaLcParenR"/>
            </a:pPr>
            <a:r>
              <a:rPr lang="pl-PL" dirty="0"/>
              <a:t>Zysk z najmu nie jest zależny od lokalizacji, co pozwala inwestować nie tylko w najdroższe nieruchomości</a:t>
            </a:r>
          </a:p>
          <a:p>
            <a:pPr marL="228600" indent="-228600">
              <a:buAutoNum type="alphaLcParenR"/>
            </a:pPr>
            <a:r>
              <a:rPr lang="pl-PL" dirty="0"/>
              <a:t>Do Berlina przyjeżdżają zarówno biznesmeni jak i turyści – jest to bardzo duża baza klientów</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47</a:t>
            </a:fld>
            <a:endParaRPr lang="de-DE"/>
          </a:p>
        </p:txBody>
      </p:sp>
    </p:spTree>
    <p:extLst>
      <p:ext uri="{BB962C8B-B14F-4D97-AF65-F5344CB8AC3E}">
        <p14:creationId xmlns:p14="http://schemas.microsoft.com/office/powerpoint/2010/main" val="90018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48</a:t>
            </a:fld>
            <a:endParaRPr lang="de-DE"/>
          </a:p>
        </p:txBody>
      </p:sp>
    </p:spTree>
    <p:extLst>
      <p:ext uri="{BB962C8B-B14F-4D97-AF65-F5344CB8AC3E}">
        <p14:creationId xmlns:p14="http://schemas.microsoft.com/office/powerpoint/2010/main" val="1431970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49</a:t>
            </a:fld>
            <a:endParaRPr lang="de-DE"/>
          </a:p>
        </p:txBody>
      </p:sp>
    </p:spTree>
    <p:extLst>
      <p:ext uri="{BB962C8B-B14F-4D97-AF65-F5344CB8AC3E}">
        <p14:creationId xmlns:p14="http://schemas.microsoft.com/office/powerpoint/2010/main" val="2006241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50</a:t>
            </a:fld>
            <a:endParaRPr lang="de-DE"/>
          </a:p>
        </p:txBody>
      </p:sp>
    </p:spTree>
    <p:extLst>
      <p:ext uri="{BB962C8B-B14F-4D97-AF65-F5344CB8AC3E}">
        <p14:creationId xmlns:p14="http://schemas.microsoft.com/office/powerpoint/2010/main" val="3519011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This </a:t>
            </a:r>
            <a:r>
              <a:rPr lang="pl-PL" dirty="0" err="1"/>
              <a:t>Vienna</a:t>
            </a:r>
            <a:r>
              <a:rPr lang="pl-PL" dirty="0"/>
              <a:t> diagram </a:t>
            </a:r>
            <a:r>
              <a:rPr lang="pl-PL" dirty="0" err="1"/>
              <a:t>came</a:t>
            </a:r>
            <a:r>
              <a:rPr lang="pl-PL" dirty="0"/>
              <a:t> </a:t>
            </a:r>
            <a:r>
              <a:rPr lang="pl-PL" dirty="0" err="1"/>
              <a:t>Mr</a:t>
            </a:r>
            <a:r>
              <a:rPr lang="pl-PL" dirty="0"/>
              <a:t>. </a:t>
            </a:r>
            <a:r>
              <a:rPr lang="pl-PL" dirty="0" err="1"/>
              <a:t>Conway</a:t>
            </a:r>
            <a:r>
              <a:rPr lang="pl-PL" dirty="0"/>
              <a:t> web </a:t>
            </a:r>
            <a:r>
              <a:rPr lang="pl-PL" dirty="0" err="1"/>
              <a:t>page</a:t>
            </a:r>
            <a:r>
              <a:rPr lang="pl-PL" dirty="0"/>
              <a:t> and </a:t>
            </a:r>
            <a:r>
              <a:rPr lang="pl-PL" dirty="0" err="1"/>
              <a:t>it</a:t>
            </a:r>
            <a:r>
              <a:rPr lang="pl-PL" dirty="0"/>
              <a:t> is </a:t>
            </a:r>
            <a:r>
              <a:rPr lang="pl-PL" dirty="0" err="1"/>
              <a:t>very</a:t>
            </a:r>
            <a:r>
              <a:rPr lang="pl-PL" dirty="0"/>
              <a:t> </a:t>
            </a:r>
            <a:r>
              <a:rPr lang="pl-PL" dirty="0" err="1"/>
              <a:t>important</a:t>
            </a:r>
            <a:r>
              <a:rPr lang="pl-PL" dirty="0"/>
              <a:t>.</a:t>
            </a:r>
          </a:p>
          <a:p>
            <a:r>
              <a:rPr lang="pl-PL" dirty="0"/>
              <a:t>Data Science is </a:t>
            </a:r>
            <a:r>
              <a:rPr lang="pl-PL" dirty="0" err="1"/>
              <a:t>very</a:t>
            </a:r>
            <a:r>
              <a:rPr lang="pl-PL" dirty="0"/>
              <a:t> </a:t>
            </a:r>
            <a:r>
              <a:rPr lang="pl-PL" dirty="0" err="1"/>
              <a:t>interdisciplinary</a:t>
            </a:r>
            <a:r>
              <a:rPr lang="pl-PL" dirty="0"/>
              <a:t> science. You have to combine skills from 3 </a:t>
            </a:r>
            <a:r>
              <a:rPr lang="pl-PL" dirty="0" err="1"/>
              <a:t>main</a:t>
            </a:r>
            <a:r>
              <a:rPr lang="pl-PL" dirty="0"/>
              <a:t> </a:t>
            </a:r>
            <a:r>
              <a:rPr lang="pl-PL" dirty="0" err="1"/>
              <a:t>areas</a:t>
            </a:r>
            <a:r>
              <a:rPr lang="pl-PL" dirty="0"/>
              <a:t> – </a:t>
            </a:r>
            <a:r>
              <a:rPr lang="pl-PL" dirty="0" err="1"/>
              <a:t>computer</a:t>
            </a:r>
            <a:r>
              <a:rPr lang="pl-PL" dirty="0"/>
              <a:t> science skills, </a:t>
            </a:r>
            <a:r>
              <a:rPr lang="pl-PL" dirty="0" err="1"/>
              <a:t>mathematics</a:t>
            </a:r>
            <a:r>
              <a:rPr lang="pl-PL" dirty="0"/>
              <a:t> and </a:t>
            </a:r>
            <a:r>
              <a:rPr lang="pl-PL" dirty="0" err="1"/>
              <a:t>statisics</a:t>
            </a:r>
            <a:r>
              <a:rPr lang="pl-PL" dirty="0"/>
              <a:t> and </a:t>
            </a:r>
            <a:r>
              <a:rPr lang="pl-PL" dirty="0" err="1"/>
              <a:t>doman</a:t>
            </a:r>
            <a:r>
              <a:rPr lang="pl-PL" dirty="0"/>
              <a:t> </a:t>
            </a:r>
            <a:r>
              <a:rPr lang="pl-PL" dirty="0" err="1"/>
              <a:t>knowledge</a:t>
            </a:r>
            <a:r>
              <a:rPr lang="pl-PL" dirty="0"/>
              <a:t>.</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51</a:t>
            </a:fld>
            <a:endParaRPr lang="de-DE"/>
          </a:p>
        </p:txBody>
      </p:sp>
    </p:spTree>
    <p:extLst>
      <p:ext uri="{BB962C8B-B14F-4D97-AF65-F5344CB8AC3E}">
        <p14:creationId xmlns:p14="http://schemas.microsoft.com/office/powerpoint/2010/main" val="3720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our business question. The "Resident" company is planning large investments in Europe. </a:t>
            </a:r>
            <a:endParaRPr lang="pl-PL" dirty="0"/>
          </a:p>
          <a:p>
            <a:r>
              <a:rPr lang="en-US" dirty="0"/>
              <a:t>He intends to invest heavily in the short-term rental market. </a:t>
            </a:r>
            <a:endParaRPr lang="pl-PL" dirty="0"/>
          </a:p>
          <a:p>
            <a:r>
              <a:rPr lang="en-US" dirty="0"/>
              <a:t>Strategically, it must be only one city in Europe - it cannot be several because it would increase the size of the city it costs significantly. </a:t>
            </a:r>
            <a:endParaRPr lang="pl-PL" dirty="0"/>
          </a:p>
          <a:p>
            <a:r>
              <a:rPr lang="en-US" dirty="0"/>
              <a:t>Our goal is to help this company choose the best city for this investment. Our goal is to present a report that will show how rental prices </a:t>
            </a:r>
            <a:endParaRPr lang="pl-PL" dirty="0"/>
          </a:p>
          <a:p>
            <a:r>
              <a:rPr lang="en-US" dirty="0"/>
              <a:t>are shaped in each region city ​​by various factors. The source is data from Airbnb, which is additionally publicly available.</a:t>
            </a:r>
            <a:endParaRPr lang="pl-PL" dirty="0"/>
          </a:p>
          <a:p>
            <a:endParaRPr lang="pl-PL" dirty="0"/>
          </a:p>
          <a:p>
            <a:r>
              <a:rPr lang="en-US" sz="1200" noProof="0" dirty="0"/>
              <a:t>Resident is an international company specializing in the short-term rental market sector. The company’s goal is to maximize profit in this sector.</a:t>
            </a:r>
          </a:p>
          <a:p>
            <a:r>
              <a:rPr lang="en-US" sz="1200" noProof="0" dirty="0"/>
              <a:t>As a result of analyzed carried out by an external consulting company, the company decided to focus on the European market, and more precisely on a few indicated cities.</a:t>
            </a:r>
          </a:p>
          <a:p>
            <a:r>
              <a:rPr lang="en-US" sz="1200" noProof="0" dirty="0"/>
              <a:t>The investment is of a long-term nature, and the profit maximization goal should be achieved considering the investment period.</a:t>
            </a:r>
          </a:p>
          <a:p>
            <a:r>
              <a:rPr lang="en-US" sz="1200" noProof="0" dirty="0"/>
              <a:t>For strategic reasons, the investment may take place only in one of the indicated cities.</a:t>
            </a:r>
          </a:p>
          <a:p>
            <a:endParaRPr lang="pl-PL" sz="1200" dirty="0"/>
          </a:p>
          <a:p>
            <a:r>
              <a:rPr lang="en-US" sz="1200" noProof="0" dirty="0" err="1"/>
              <a:t>AirBnB</a:t>
            </a:r>
            <a:r>
              <a:rPr lang="en-US" sz="1200" noProof="0" dirty="0"/>
              <a:t> was chosen from among the many platforms offering landlord-tenant </a:t>
            </a:r>
          </a:p>
          <a:p>
            <a:r>
              <a:rPr lang="en-US" sz="1200" noProof="0" dirty="0"/>
              <a:t>connectivity </a:t>
            </a:r>
            <a:r>
              <a:rPr lang="en-US" sz="1200" noProof="0" dirty="0" err="1"/>
              <a:t>AirBnB</a:t>
            </a:r>
            <a:r>
              <a:rPr lang="en-US" sz="1200" noProof="0" dirty="0"/>
              <a:t> has been operating on the market since 2008.</a:t>
            </a:r>
          </a:p>
          <a:p>
            <a:r>
              <a:rPr lang="en-US" sz="1200" noProof="0" dirty="0" err="1"/>
              <a:t>AirBnB</a:t>
            </a:r>
            <a:r>
              <a:rPr lang="en-US" sz="1200" noProof="0" dirty="0"/>
              <a:t>, as part of internal project, provided data on rented apartments.</a:t>
            </a:r>
          </a:p>
          <a:p>
            <a:r>
              <a:rPr lang="en-US" sz="1200" noProof="0" dirty="0"/>
              <a:t>The data obtained in this way are the necessary source with which our company </a:t>
            </a:r>
          </a:p>
          <a:p>
            <a:r>
              <a:rPr lang="en-US" sz="1200" noProof="0" dirty="0"/>
              <a:t>conducted</a:t>
            </a:r>
            <a:r>
              <a:rPr lang="pl-PL" sz="1200" dirty="0"/>
              <a:t> </a:t>
            </a:r>
            <a:r>
              <a:rPr lang="pl-PL" sz="1200" dirty="0" err="1"/>
              <a:t>an</a:t>
            </a:r>
            <a:r>
              <a:rPr lang="pl-PL" sz="1200" dirty="0"/>
              <a:t> </a:t>
            </a:r>
            <a:r>
              <a:rPr lang="en-US" sz="1200" noProof="0" dirty="0"/>
              <a:t>analysis</a:t>
            </a:r>
            <a:r>
              <a:rPr lang="pl-PL" sz="1200" dirty="0"/>
              <a:t> </a:t>
            </a:r>
            <a:r>
              <a:rPr lang="en-US" sz="1200" noProof="0" dirty="0"/>
              <a:t>aimed</a:t>
            </a:r>
            <a:r>
              <a:rPr lang="pl-PL" sz="1200" dirty="0"/>
              <a:t> </a:t>
            </a:r>
            <a:r>
              <a:rPr lang="en-US" sz="1200" noProof="0" dirty="0"/>
              <a:t>at</a:t>
            </a:r>
            <a:r>
              <a:rPr lang="pl-PL" sz="1200" dirty="0"/>
              <a:t> </a:t>
            </a:r>
            <a:r>
              <a:rPr lang="en-US" sz="1200" noProof="0" dirty="0"/>
              <a:t>selecting</a:t>
            </a:r>
            <a:r>
              <a:rPr lang="pl-PL" sz="1200" dirty="0"/>
              <a:t> a set </a:t>
            </a:r>
            <a:r>
              <a:rPr lang="en-US" sz="1200" noProof="0" dirty="0"/>
              <a:t>of property attribute(</a:t>
            </a:r>
            <a:r>
              <a:rPr lang="pl-PL" sz="1200" dirty="0"/>
              <a:t>s) </a:t>
            </a:r>
            <a:r>
              <a:rPr lang="en-US" sz="1200" noProof="0" dirty="0"/>
              <a:t>that have impact on maximizing profits </a:t>
            </a:r>
            <a:r>
              <a:rPr lang="pl-PL" sz="1200" dirty="0"/>
              <a:t>from short-term rental.</a:t>
            </a:r>
            <a:endParaRPr lang="en-US" sz="1200" dirty="0"/>
          </a:p>
          <a:p>
            <a:endParaRPr lang="en-US" sz="1200" dirty="0"/>
          </a:p>
          <a:p>
            <a:endParaRPr lang="pl-PL" dirty="0"/>
          </a:p>
          <a:p>
            <a:endParaRPr lang="pl-PL" dirty="0"/>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6</a:t>
            </a:fld>
            <a:endParaRPr lang="de-DE"/>
          </a:p>
        </p:txBody>
      </p:sp>
    </p:spTree>
    <p:extLst>
      <p:ext uri="{BB962C8B-B14F-4D97-AF65-F5344CB8AC3E}">
        <p14:creationId xmlns:p14="http://schemas.microsoft.com/office/powerpoint/2010/main" val="2136786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r>
              <a:rPr lang="pl-PL" dirty="0"/>
              <a:t>(Read from slide)</a:t>
            </a:r>
          </a:p>
          <a:p>
            <a:endParaRPr lang="pl-PL" dirty="0"/>
          </a:p>
          <a:p>
            <a:r>
              <a:rPr lang="pl-PL" dirty="0"/>
              <a:t>##########</a:t>
            </a:r>
          </a:p>
          <a:p>
            <a:r>
              <a:rPr lang="pl-PL" dirty="0"/>
              <a:t>##########</a:t>
            </a:r>
          </a:p>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52</a:t>
            </a:fld>
            <a:endParaRPr lang="de-DE"/>
          </a:p>
        </p:txBody>
      </p:sp>
    </p:spTree>
    <p:extLst>
      <p:ext uri="{BB962C8B-B14F-4D97-AF65-F5344CB8AC3E}">
        <p14:creationId xmlns:p14="http://schemas.microsoft.com/office/powerpoint/2010/main" val="72614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53</a:t>
            </a:fld>
            <a:endParaRPr lang="de-DE"/>
          </a:p>
        </p:txBody>
      </p:sp>
    </p:spTree>
    <p:extLst>
      <p:ext uri="{BB962C8B-B14F-4D97-AF65-F5344CB8AC3E}">
        <p14:creationId xmlns:p14="http://schemas.microsoft.com/office/powerpoint/2010/main" val="235400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OCI Data Science Data Science Machine Learning </a:t>
            </a:r>
            <a:r>
              <a:rPr lang="en-US" noProof="0" dirty="0"/>
              <a:t>let's</a:t>
            </a:r>
            <a:r>
              <a:rPr lang="pl-PL" dirty="0"/>
              <a:t> you </a:t>
            </a:r>
            <a:r>
              <a:rPr lang="en-US" noProof="0" dirty="0"/>
              <a:t>define</a:t>
            </a:r>
            <a:r>
              <a:rPr lang="pl-PL" dirty="0"/>
              <a:t> pipelines and run an end-to-end machine learning orchestration covering all steps </a:t>
            </a:r>
          </a:p>
          <a:p>
            <a:r>
              <a:rPr lang="pl-PL" dirty="0"/>
              <a:t>of machine learning </a:t>
            </a:r>
            <a:r>
              <a:rPr lang="pl-PL" dirty="0" err="1"/>
              <a:t>lifecycle</a:t>
            </a:r>
            <a:r>
              <a:rPr lang="pl-PL" dirty="0"/>
              <a:t>. </a:t>
            </a:r>
            <a:r>
              <a:rPr lang="pl-PL" dirty="0" err="1"/>
              <a:t>Pipeline</a:t>
            </a:r>
            <a:r>
              <a:rPr lang="pl-PL" dirty="0"/>
              <a:t> is repeatable, continous ML pipeline. </a:t>
            </a:r>
          </a:p>
          <a:p>
            <a:endParaRPr lang="pl-PL" dirty="0"/>
          </a:p>
          <a:p>
            <a:r>
              <a:rPr lang="pl-PL" dirty="0"/>
              <a:t>Here we have typical steps for Machine Learning pipeline</a:t>
            </a:r>
          </a:p>
          <a:p>
            <a:endParaRPr lang="pl-PL" dirty="0"/>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Problem framing and data collection</a:t>
            </a:r>
            <a:r>
              <a:rPr lang="en-US" b="0" i="0" dirty="0">
                <a:solidFill>
                  <a:srgbClr val="000000"/>
                </a:solidFill>
                <a:effectLst/>
                <a:latin typeface="Lato" panose="020F0502020204030203" pitchFamily="34" charset="0"/>
              </a:rPr>
              <a:t>—Define the goal of the problem, such as what kinds of things you want to predict or what kinds of patterns you want to extract from the data. Specify what kind of paradigm the problem belongs to, such as supervised learning, unsupervised learning, and so on. Identify a way to reliably measure the success of your final model, such as the prediction accuracy in an image-classification problem. You may need domain-specific metrics in many cases. Collect data to help train and evaluate your model.</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Data preprocessing and feature engineering</a:t>
            </a:r>
            <a:r>
              <a:rPr lang="en-US" b="0" i="0" dirty="0">
                <a:solidFill>
                  <a:srgbClr val="000000"/>
                </a:solidFill>
                <a:effectLst/>
                <a:latin typeface="Lato" panose="020F0502020204030203" pitchFamily="34" charset="0"/>
              </a:rPr>
              <a:t>—Process the data into a format suitable for feeding into an ML algorithm. Remove redundant features, and select or generate useful features, if needed, to help improve the performance of the algorithm. Think about how you will evaluate your model, and split the data into training, validation, and test sets to help with the evaluation process later.</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ML algorithm selection</a:t>
            </a:r>
            <a:r>
              <a:rPr lang="en-US" b="0" i="0" dirty="0">
                <a:solidFill>
                  <a:srgbClr val="000000"/>
                </a:solidFill>
                <a:effectLst/>
                <a:latin typeface="Lato" panose="020F0502020204030203" pitchFamily="34" charset="0"/>
              </a:rPr>
              <a:t>—Select the proper ML algorithm based on your experience and prior knowledge of the problem. You may want to try out different ML algorithms iteratively and select the best one before applying it on the final test set and deploying it.</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Model training and evaluation</a:t>
            </a:r>
            <a:r>
              <a:rPr lang="en-US" b="0" i="0" dirty="0">
                <a:solidFill>
                  <a:srgbClr val="000000"/>
                </a:solidFill>
                <a:effectLst/>
                <a:latin typeface="Lato" panose="020F0502020204030203" pitchFamily="34" charset="0"/>
              </a:rPr>
              <a:t>—Apply the ML algorithm to train an ML model,</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and evaluate it on the validation dataset based on your predefined measure.</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Hyperparameter tuning</a:t>
            </a:r>
            <a:r>
              <a:rPr lang="en-US" b="0" i="0" dirty="0">
                <a:solidFill>
                  <a:srgbClr val="000000"/>
                </a:solidFill>
                <a:effectLst/>
                <a:latin typeface="Lato" panose="020F0502020204030203" pitchFamily="34" charset="0"/>
              </a:rPr>
              <a:t>—Improve the pipeline to achieve better performance by iteratively tuning its hyperparameters. To avoid overfitting, make sure not to use the test set to select the ML algorithm and tune the hyperparameters.</a:t>
            </a:r>
          </a:p>
          <a:p>
            <a:pPr algn="l">
              <a:spcAft>
                <a:spcPts val="1200"/>
              </a:spcAft>
              <a:buFont typeface="Arial" panose="020B0604020202020204" pitchFamily="34" charset="0"/>
              <a:buChar char="•"/>
            </a:pPr>
            <a:r>
              <a:rPr lang="pl-PL" b="0" i="1" dirty="0">
                <a:solidFill>
                  <a:srgbClr val="000000"/>
                </a:solidFill>
                <a:effectLst/>
                <a:latin typeface="Lato" panose="020F0502020204030203" pitchFamily="34" charset="0"/>
              </a:rPr>
              <a:t> </a:t>
            </a:r>
            <a:r>
              <a:rPr lang="en-US" b="1" i="1" dirty="0">
                <a:solidFill>
                  <a:srgbClr val="000000"/>
                </a:solidFill>
                <a:effectLst/>
                <a:latin typeface="Lato" panose="020F0502020204030203" pitchFamily="34" charset="0"/>
              </a:rPr>
              <a:t>Service deployment and model monitoring</a:t>
            </a:r>
            <a:r>
              <a:rPr lang="en-US" b="0" i="0" dirty="0">
                <a:solidFill>
                  <a:srgbClr val="000000"/>
                </a:solidFill>
                <a:effectLst/>
                <a:latin typeface="Lato" panose="020F0502020204030203" pitchFamily="34" charset="0"/>
              </a:rPr>
              <a:t>—Deploy the final ML solution,</a:t>
            </a:r>
            <a:r>
              <a:rPr lang="pl-PL"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and monitor its performance to continuously maintain and improve the pipeline.</a:t>
            </a:r>
          </a:p>
        </p:txBody>
      </p:sp>
      <p:sp>
        <p:nvSpPr>
          <p:cNvPr id="4" name="Slide Number Placeholder 3"/>
          <p:cNvSpPr>
            <a:spLocks noGrp="1"/>
          </p:cNvSpPr>
          <p:nvPr>
            <p:ph type="sldNum" sz="quarter" idx="5"/>
          </p:nvPr>
        </p:nvSpPr>
        <p:spPr/>
        <p:txBody>
          <a:bodyPr/>
          <a:lstStyle/>
          <a:p>
            <a:fld id="{A1922691-2794-4783-8C6B-BF3F8C500B0F}" type="slidenum">
              <a:rPr lang="de-DE" smtClean="0"/>
              <a:t>7</a:t>
            </a:fld>
            <a:endParaRPr lang="de-DE"/>
          </a:p>
        </p:txBody>
      </p:sp>
    </p:spTree>
    <p:extLst>
      <p:ext uri="{BB962C8B-B14F-4D97-AF65-F5344CB8AC3E}">
        <p14:creationId xmlns:p14="http://schemas.microsoft.com/office/powerpoint/2010/main" val="155725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division of problems we deal with in machine learning is supervised and unsupervised. </a:t>
            </a:r>
            <a:endParaRPr lang="pl-PL" dirty="0"/>
          </a:p>
          <a:p>
            <a:r>
              <a:rPr lang="en-US" dirty="0"/>
              <a:t>Most of the problems are definitely supervised, i.e. where we need to predict the value/label for the new one data samples. </a:t>
            </a:r>
            <a:endParaRPr lang="pl-PL" dirty="0"/>
          </a:p>
          <a:p>
            <a:r>
              <a:rPr lang="en-US" dirty="0"/>
              <a:t>For example, whether a given email is spam or not. Regression – i.e. predicting a value that is continuous. </a:t>
            </a:r>
            <a:endParaRPr lang="pl-PL" dirty="0"/>
          </a:p>
          <a:p>
            <a:r>
              <a:rPr lang="en-US" dirty="0"/>
              <a:t>For example, what will be the sales volume of a given product depending on the investment in advertising on television, radio and the Internet. </a:t>
            </a:r>
            <a:endParaRPr lang="pl-PL" dirty="0"/>
          </a:p>
          <a:p>
            <a:r>
              <a:rPr lang="en-US" dirty="0"/>
              <a:t>Unsupervised Machine Learning – this is a category of problems where we have no labels. For example, dividing data into data with similar proximity. </a:t>
            </a:r>
            <a:endParaRPr lang="pl-PL" dirty="0"/>
          </a:p>
          <a:p>
            <a:r>
              <a:rPr lang="en-US" dirty="0"/>
              <a:t>This is clustering. For example, customer segmentation in marketing. </a:t>
            </a:r>
            <a:endParaRPr lang="pl-PL" dirty="0"/>
          </a:p>
          <a:p>
            <a:r>
              <a:rPr lang="en-US" dirty="0"/>
              <a:t>Another example is dimension reduction - we want to describe the data with fewer attributes without much loss of information. </a:t>
            </a:r>
            <a:endParaRPr lang="pl-PL" dirty="0"/>
          </a:p>
          <a:p>
            <a:r>
              <a:rPr lang="en-US" dirty="0"/>
              <a:t>Fewer attributes mean faster and cheaper processing. In machine learning - especially in problems using neural networks (deep learning) - GPU processors are intensively used. </a:t>
            </a:r>
            <a:endParaRPr lang="pl-PL" dirty="0"/>
          </a:p>
          <a:p>
            <a:r>
              <a:rPr lang="en-US" dirty="0"/>
              <a:t>There are a lot of simple operations there (such as processing basic shapes in computer graphics). GPU enables parallelization these operations more efficiently than traditional units. </a:t>
            </a:r>
            <a:endParaRPr lang="pl-PL" dirty="0"/>
          </a:p>
          <a:p>
            <a:r>
              <a:rPr lang="en-US" dirty="0"/>
              <a:t>For example, Google has its TPU devices that enable machine learning to be delivered using their library – Tensorflow.</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Podstawowy podział problemów jakimi zajmujemy się w uczeniu maszynowym to </a:t>
            </a:r>
            <a:r>
              <a:rPr lang="pl-PL" dirty="0" err="1"/>
              <a:t>supervised</a:t>
            </a:r>
            <a:r>
              <a:rPr lang="pl-PL" dirty="0"/>
              <a:t> i </a:t>
            </a:r>
            <a:r>
              <a:rPr lang="pl-PL" dirty="0" err="1"/>
              <a:t>unsupervised</a:t>
            </a:r>
            <a:r>
              <a:rPr lang="pl-PL" dirty="0"/>
              <a:t>.</a:t>
            </a:r>
          </a:p>
          <a:p>
            <a:r>
              <a:rPr lang="pl-PL" dirty="0"/>
              <a:t>Większość problemów to zdecydowanie </a:t>
            </a:r>
            <a:r>
              <a:rPr lang="pl-PL" dirty="0" err="1"/>
              <a:t>supervised</a:t>
            </a:r>
            <a:r>
              <a:rPr lang="pl-PL" dirty="0"/>
              <a:t>, czyli tam gdzie musimy przewidzieć wartość/etykietę dla nowej </a:t>
            </a:r>
          </a:p>
          <a:p>
            <a:r>
              <a:rPr lang="pl-PL" dirty="0"/>
              <a:t>próbki danych. Np. czy dany email to spam czy nie. Regresja – czyli przewidywanie wartości, która jest wartością ciągłą.</a:t>
            </a:r>
          </a:p>
          <a:p>
            <a:r>
              <a:rPr lang="pl-PL" dirty="0"/>
              <a:t>Na przykład – jakie będzie wielkość sprzedaży danego towaru w zależności od zainwestowania w reklamę w telewizji, radiu i </a:t>
            </a:r>
            <a:r>
              <a:rPr lang="pl-PL" dirty="0" err="1"/>
              <a:t>internecie</a:t>
            </a:r>
            <a:r>
              <a:rPr lang="pl-PL" dirty="0"/>
              <a:t>.</a:t>
            </a:r>
          </a:p>
          <a:p>
            <a:r>
              <a:rPr lang="pl-PL" dirty="0" err="1"/>
              <a:t>Unsupervised</a:t>
            </a:r>
            <a:r>
              <a:rPr lang="pl-PL" dirty="0"/>
              <a:t> Machine Learning – to kategoria problemów gdzie nie mamy etykiet. Przykładowo podział danych na dane o podobnej bliskości.</a:t>
            </a:r>
          </a:p>
          <a:p>
            <a:r>
              <a:rPr lang="pl-PL" dirty="0"/>
              <a:t>To jest clustering. Np. segmentacja klientów w marketingu. Innym przykładem jest </a:t>
            </a:r>
            <a:r>
              <a:rPr lang="pl-PL" dirty="0" err="1"/>
              <a:t>dimension</a:t>
            </a:r>
            <a:r>
              <a:rPr lang="pl-PL" dirty="0"/>
              <a:t> </a:t>
            </a:r>
            <a:r>
              <a:rPr lang="pl-PL" dirty="0" err="1"/>
              <a:t>reduction</a:t>
            </a:r>
            <a:r>
              <a:rPr lang="pl-PL" dirty="0"/>
              <a:t> – chcemy opisać dane za pomocą</a:t>
            </a:r>
          </a:p>
          <a:p>
            <a:r>
              <a:rPr lang="pl-PL" dirty="0"/>
              <a:t>mniejszej liczby atrybutów bez dużej utraty informacji. Mniej atrybutów to bardziej szybsze i tańsze przetwarzanie. </a:t>
            </a:r>
          </a:p>
          <a:p>
            <a:r>
              <a:rPr lang="pl-PL" dirty="0"/>
              <a:t>W uczeniu maszynowym – zwłaszcza w problemach wykorzystujących sieci neuronowe (deep learning) – wykorzystuje się intensywnie procesory GPU.</a:t>
            </a:r>
          </a:p>
          <a:p>
            <a:r>
              <a:rPr lang="pl-PL" dirty="0"/>
              <a:t>Jest tam bardzo dużo prostych operacji (tak jak obróbka podstawowych kształtów w grafice komputerowej). GPU umożliwia zrównoleglenie</a:t>
            </a:r>
          </a:p>
          <a:p>
            <a:r>
              <a:rPr lang="pl-PL" dirty="0"/>
              <a:t>tych operacji w sposób wydajniejszy niż tradycyjne jednostki. Np. Google ma swoje urządzenia TPU, które umożlwiaja wydajene uczenie maszynowe</a:t>
            </a:r>
          </a:p>
          <a:p>
            <a:r>
              <a:rPr lang="pl-PL" dirty="0"/>
              <a:t>z wykorzystaniem ich bibilioteki – Tensorflow.</a:t>
            </a:r>
          </a:p>
          <a:p>
            <a:endParaRPr lang="pl-PL" dirty="0"/>
          </a:p>
        </p:txBody>
      </p:sp>
      <p:sp>
        <p:nvSpPr>
          <p:cNvPr id="4" name="Slide Number Placeholder 3"/>
          <p:cNvSpPr>
            <a:spLocks noGrp="1"/>
          </p:cNvSpPr>
          <p:nvPr>
            <p:ph type="sldNum" sz="quarter" idx="5"/>
          </p:nvPr>
        </p:nvSpPr>
        <p:spPr/>
        <p:txBody>
          <a:bodyPr/>
          <a:lstStyle/>
          <a:p>
            <a:fld id="{A1922691-2794-4783-8C6B-BF3F8C500B0F}" type="slidenum">
              <a:rPr lang="de-DE" smtClean="0"/>
              <a:t>8</a:t>
            </a:fld>
            <a:endParaRPr lang="de-DE"/>
          </a:p>
        </p:txBody>
      </p:sp>
    </p:spTree>
    <p:extLst>
      <p:ext uri="{BB962C8B-B14F-4D97-AF65-F5344CB8AC3E}">
        <p14:creationId xmlns:p14="http://schemas.microsoft.com/office/powerpoint/2010/main" val="220654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dimensionality reduction? There are many reasons, for example: </a:t>
            </a:r>
            <a:endParaRPr lang="pl-PL" dirty="0"/>
          </a:p>
          <a:p>
            <a:r>
              <a:rPr lang="pl-PL" dirty="0"/>
              <a:t>a) </a:t>
            </a:r>
            <a:r>
              <a:rPr lang="en-US" b="1" dirty="0"/>
              <a:t>Multicolinearity</a:t>
            </a:r>
            <a:r>
              <a:rPr lang="en-US" dirty="0"/>
              <a:t> – big data has many attributes. </a:t>
            </a:r>
            <a:endParaRPr lang="pl-PL" dirty="0"/>
          </a:p>
          <a:p>
            <a:r>
              <a:rPr lang="en-US" dirty="0"/>
              <a:t>It is unlikely that all of them are uncorrelated. If we do not filter this data, it may have an unstable model. </a:t>
            </a:r>
            <a:endParaRPr lang="pl-PL" dirty="0"/>
          </a:p>
          <a:p>
            <a:r>
              <a:rPr lang="pl-PL" dirty="0"/>
              <a:t>b) </a:t>
            </a:r>
            <a:r>
              <a:rPr lang="en-US" b="1" dirty="0"/>
              <a:t>Curse of Dimensionality </a:t>
            </a:r>
            <a:r>
              <a:rPr lang="en-US" dirty="0"/>
              <a:t>– Spare high-dimension space – For example, for 10 dimensions, only 2% of the data lies around central high-dimension normal distribution</a:t>
            </a:r>
            <a:r>
              <a:rPr lang="pl-PL" dirty="0"/>
              <a:t>.</a:t>
            </a:r>
          </a:p>
          <a:p>
            <a:r>
              <a:rPr lang="en-US" dirty="0"/>
              <a:t>We are</a:t>
            </a:r>
            <a:r>
              <a:rPr lang="pl-PL" dirty="0"/>
              <a:t> </a:t>
            </a:r>
            <a:r>
              <a:rPr lang="pl-PL" dirty="0" err="1"/>
              <a:t>overuse</a:t>
            </a:r>
            <a:r>
              <a:rPr lang="en-US" dirty="0"/>
              <a:t> a lot of resources which is not always needed. </a:t>
            </a:r>
            <a:endParaRPr lang="pl-PL" dirty="0"/>
          </a:p>
          <a:p>
            <a:r>
              <a:rPr lang="en-US" dirty="0"/>
              <a:t>3) </a:t>
            </a:r>
            <a:r>
              <a:rPr lang="en-US" b="1" dirty="0"/>
              <a:t>Overfitting</a:t>
            </a:r>
            <a:r>
              <a:rPr lang="en-US" dirty="0"/>
              <a:t> – too many predictors could lead to overfitting </a:t>
            </a:r>
            <a:endParaRPr lang="pl-PL" dirty="0"/>
          </a:p>
          <a:p>
            <a:r>
              <a:rPr lang="en-US" dirty="0"/>
              <a:t>4) </a:t>
            </a:r>
            <a:r>
              <a:rPr lang="en-US" b="1" dirty="0"/>
              <a:t>Miss the Bigger Picture </a:t>
            </a:r>
            <a:r>
              <a:rPr lang="en-US" dirty="0"/>
              <a:t>– too much data – we focus on the analysis, but we can lose the whole thing. An example would be noise reduction. Me dimensions – more expressively.</a:t>
            </a:r>
            <a:endParaRPr lang="pl-PL" dirty="0"/>
          </a:p>
          <a:p>
            <a:endParaRPr lang="pl-PL" dirty="0"/>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Dlaczego potrzebujemy redukcji wymiarów?</a:t>
            </a:r>
          </a:p>
          <a:p>
            <a:r>
              <a:rPr lang="pl-PL" dirty="0"/>
              <a:t>Przyczyn jest wiele, przykładowo:</a:t>
            </a:r>
          </a:p>
          <a:p>
            <a:pPr marL="228600" indent="-228600">
              <a:buAutoNum type="arabicParenR"/>
            </a:pPr>
            <a:r>
              <a:rPr lang="pl-PL" i="1" dirty="0" err="1"/>
              <a:t>Multicolinearity</a:t>
            </a:r>
            <a:r>
              <a:rPr lang="pl-PL" dirty="0"/>
              <a:t> – duże zbiory danych mają wiele atrybutów. Jest </a:t>
            </a:r>
            <a:r>
              <a:rPr lang="pl-PL" dirty="0" err="1"/>
              <a:t>małoprawdopodobne</a:t>
            </a:r>
            <a:r>
              <a:rPr lang="pl-PL" dirty="0"/>
              <a:t>, że wszystkie z nich nieskorelowane. </a:t>
            </a:r>
          </a:p>
          <a:p>
            <a:pPr marL="0" indent="0">
              <a:buNone/>
            </a:pPr>
            <a:r>
              <a:rPr lang="pl-PL" dirty="0"/>
              <a:t>      Jeżeli </a:t>
            </a:r>
            <a:r>
              <a:rPr lang="pl-PL" dirty="0" err="1"/>
              <a:t>nieodfiltrujemy</a:t>
            </a:r>
            <a:r>
              <a:rPr lang="pl-PL" dirty="0"/>
              <a:t> tych danych to może mieć niestabilny model.</a:t>
            </a:r>
          </a:p>
          <a:p>
            <a:pPr marL="228600" indent="-228600">
              <a:buAutoNum type="arabicParenR" startAt="2"/>
            </a:pPr>
            <a:r>
              <a:rPr lang="pl-PL" dirty="0"/>
              <a:t>Curse of </a:t>
            </a:r>
            <a:r>
              <a:rPr lang="pl-PL" dirty="0" err="1"/>
              <a:t>Dimensionality</a:t>
            </a:r>
            <a:r>
              <a:rPr lang="pl-PL" dirty="0"/>
              <a:t> – </a:t>
            </a:r>
            <a:r>
              <a:rPr lang="pl-PL" dirty="0" err="1"/>
              <a:t>Spare</a:t>
            </a:r>
            <a:r>
              <a:rPr lang="pl-PL" dirty="0"/>
              <a:t> high-</a:t>
            </a:r>
            <a:r>
              <a:rPr lang="pl-PL" dirty="0" err="1"/>
              <a:t>dimension</a:t>
            </a:r>
            <a:r>
              <a:rPr lang="pl-PL" dirty="0"/>
              <a:t> </a:t>
            </a:r>
            <a:r>
              <a:rPr lang="pl-PL" dirty="0" err="1"/>
              <a:t>space</a:t>
            </a:r>
            <a:r>
              <a:rPr lang="pl-PL" dirty="0"/>
              <a:t> – For example, for 10 </a:t>
            </a:r>
            <a:r>
              <a:rPr lang="pl-PL" dirty="0" err="1"/>
              <a:t>dimensions</a:t>
            </a:r>
            <a:r>
              <a:rPr lang="pl-PL" dirty="0"/>
              <a:t>, </a:t>
            </a:r>
            <a:r>
              <a:rPr lang="pl-PL" dirty="0" err="1"/>
              <a:t>only</a:t>
            </a:r>
            <a:r>
              <a:rPr lang="pl-PL" dirty="0"/>
              <a:t> 2% of the data </a:t>
            </a:r>
            <a:r>
              <a:rPr lang="pl-PL" dirty="0" err="1"/>
              <a:t>lies</a:t>
            </a:r>
            <a:r>
              <a:rPr lang="pl-PL" dirty="0"/>
              <a:t> </a:t>
            </a:r>
            <a:r>
              <a:rPr lang="pl-PL" dirty="0" err="1"/>
              <a:t>around</a:t>
            </a:r>
            <a:r>
              <a:rPr lang="pl-PL" dirty="0"/>
              <a:t> central high-</a:t>
            </a:r>
            <a:r>
              <a:rPr lang="pl-PL" dirty="0" err="1"/>
              <a:t>dimension</a:t>
            </a:r>
            <a:r>
              <a:rPr lang="pl-PL" dirty="0"/>
              <a:t> </a:t>
            </a:r>
            <a:r>
              <a:rPr lang="pl-PL" dirty="0" err="1"/>
              <a:t>normal</a:t>
            </a:r>
            <a:r>
              <a:rPr lang="pl-PL" dirty="0"/>
              <a:t> </a:t>
            </a:r>
            <a:r>
              <a:rPr lang="pl-PL" dirty="0" err="1"/>
              <a:t>distribution</a:t>
            </a:r>
            <a:endParaRPr lang="pl-PL" dirty="0"/>
          </a:p>
          <a:p>
            <a:pPr marL="0" indent="0">
              <a:buNone/>
            </a:pPr>
            <a:r>
              <a:rPr lang="pl-PL" dirty="0"/>
              <a:t>      We </a:t>
            </a:r>
            <a:r>
              <a:rPr lang="pl-PL" dirty="0" err="1"/>
              <a:t>loosing</a:t>
            </a:r>
            <a:r>
              <a:rPr lang="pl-PL" dirty="0"/>
              <a:t> a lot of </a:t>
            </a:r>
            <a:r>
              <a:rPr lang="pl-PL" dirty="0" err="1"/>
              <a:t>resources</a:t>
            </a:r>
            <a:r>
              <a:rPr lang="pl-PL" dirty="0"/>
              <a:t> </a:t>
            </a:r>
            <a:r>
              <a:rPr lang="pl-PL" dirty="0" err="1"/>
              <a:t>which</a:t>
            </a:r>
            <a:r>
              <a:rPr lang="pl-PL" dirty="0"/>
              <a:t> is not </a:t>
            </a:r>
            <a:r>
              <a:rPr lang="pl-PL" dirty="0" err="1"/>
              <a:t>always</a:t>
            </a:r>
            <a:r>
              <a:rPr lang="pl-PL" dirty="0"/>
              <a:t> </a:t>
            </a:r>
            <a:r>
              <a:rPr lang="pl-PL" dirty="0" err="1"/>
              <a:t>needed</a:t>
            </a:r>
            <a:r>
              <a:rPr lang="pl-PL" dirty="0"/>
              <a:t>.</a:t>
            </a:r>
          </a:p>
          <a:p>
            <a:pPr marL="0" indent="0">
              <a:buNone/>
            </a:pPr>
            <a:r>
              <a:rPr lang="pl-PL" dirty="0"/>
              <a:t>3)   Overfitting – </a:t>
            </a:r>
            <a:r>
              <a:rPr lang="pl-PL" dirty="0" err="1"/>
              <a:t>too</a:t>
            </a:r>
            <a:r>
              <a:rPr lang="pl-PL" dirty="0"/>
              <a:t> many </a:t>
            </a:r>
            <a:r>
              <a:rPr lang="pl-PL" dirty="0" err="1"/>
              <a:t>predictors</a:t>
            </a:r>
            <a:r>
              <a:rPr lang="pl-PL" dirty="0"/>
              <a:t> could </a:t>
            </a:r>
            <a:r>
              <a:rPr lang="pl-PL" dirty="0" err="1"/>
              <a:t>lead</a:t>
            </a:r>
            <a:r>
              <a:rPr lang="pl-PL" dirty="0"/>
              <a:t> to overfitting</a:t>
            </a:r>
            <a:br>
              <a:rPr lang="pl-PL" dirty="0"/>
            </a:br>
            <a:r>
              <a:rPr lang="pl-PL" dirty="0"/>
              <a:t>4)   Miss the </a:t>
            </a:r>
            <a:r>
              <a:rPr lang="pl-PL" dirty="0" err="1"/>
              <a:t>Bigger</a:t>
            </a:r>
            <a:r>
              <a:rPr lang="pl-PL" dirty="0"/>
              <a:t> Picture – zbyt dużo danych – skupiamy się na analizie, ale możemy zgubić całość. </a:t>
            </a:r>
          </a:p>
          <a:p>
            <a:pPr marL="0" indent="0">
              <a:buNone/>
            </a:pPr>
            <a:r>
              <a:rPr lang="pl-PL" dirty="0"/>
              <a:t>      Przykładem może być redukcja szumów. Mnie wymiarów – bardziej wyraziście.</a:t>
            </a:r>
          </a:p>
          <a:p>
            <a:pPr marL="0" indent="0">
              <a:buNone/>
            </a:pPr>
            <a:endParaRPr lang="pl-PL" dirty="0"/>
          </a:p>
          <a:p>
            <a:pPr marL="0" indent="0">
              <a:buNone/>
            </a:pP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9</a:t>
            </a:fld>
            <a:endParaRPr lang="de-DE"/>
          </a:p>
        </p:txBody>
      </p:sp>
    </p:spTree>
    <p:extLst>
      <p:ext uri="{BB962C8B-B14F-4D97-AF65-F5344CB8AC3E}">
        <p14:creationId xmlns:p14="http://schemas.microsoft.com/office/powerpoint/2010/main" val="323219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ato" panose="020F0502020204030203" pitchFamily="34" charset="0"/>
              </a:rPr>
              <a:t>Classification represents perhaps the most widespread task in data science, and the most profitable</a:t>
            </a:r>
            <a:r>
              <a:rPr lang="pl-PL" b="0" i="0" dirty="0">
                <a:solidFill>
                  <a:srgbClr val="000000"/>
                </a:solidFill>
                <a:effectLst/>
                <a:latin typeface="Lato" panose="020F0502020204030203" pitchFamily="34" charset="0"/>
              </a:rPr>
              <a:t>.</a:t>
            </a:r>
            <a:endParaRPr lang="pl-PL" dirty="0"/>
          </a:p>
          <a:p>
            <a:r>
              <a:rPr lang="en-US" dirty="0"/>
              <a:t>Classification – this is a supervised machine learning problem. The target is a finite set of values</a:t>
            </a:r>
            <a:r>
              <a:rPr lang="pl-PL" dirty="0"/>
              <a:t>. Target value is categorical. </a:t>
            </a:r>
          </a:p>
          <a:p>
            <a:r>
              <a:rPr lang="en-US" dirty="0"/>
              <a:t>We train the algorithm on training data and then</a:t>
            </a:r>
            <a:r>
              <a:rPr lang="pl-PL" dirty="0"/>
              <a:t> we</a:t>
            </a:r>
            <a:r>
              <a:rPr lang="en-US" dirty="0"/>
              <a:t> use it to assign labels to new, unknown </a:t>
            </a:r>
            <a:r>
              <a:rPr lang="pl-PL" dirty="0"/>
              <a:t>samples</a:t>
            </a:r>
            <a:r>
              <a:rPr lang="en-US" dirty="0"/>
              <a:t>.</a:t>
            </a:r>
            <a:endParaRPr lang="pl-PL" dirty="0"/>
          </a:p>
          <a:p>
            <a:r>
              <a:rPr lang="pl-PL" dirty="0"/>
              <a:t>As example here we have faces and we have to assign proper politician name for given face.</a:t>
            </a:r>
          </a:p>
          <a:p>
            <a:endParaRPr lang="pl-PL" dirty="0"/>
          </a:p>
          <a:p>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t>
            </a:r>
          </a:p>
          <a:p>
            <a:endParaRPr lang="pl-PL" dirty="0"/>
          </a:p>
          <a:p>
            <a:r>
              <a:rPr lang="pl-PL" dirty="0"/>
              <a:t>Klasyfikacja – to problem nadzorowanego uczenia maszynowego. </a:t>
            </a:r>
            <a:r>
              <a:rPr lang="pl-PL" dirty="0" err="1"/>
              <a:t>Targetem</a:t>
            </a:r>
            <a:r>
              <a:rPr lang="pl-PL" dirty="0"/>
              <a:t> jest skończony zbiór wartości. </a:t>
            </a:r>
          </a:p>
          <a:p>
            <a:r>
              <a:rPr lang="pl-PL" dirty="0"/>
              <a:t>Uczymy algorytm na danych treningowych a następnie używamy do przypisywanie etykiet nowym, nieznanym próbkom</a:t>
            </a:r>
          </a:p>
          <a:p>
            <a:r>
              <a:rPr lang="pl-PL" dirty="0"/>
              <a:t>Danych. </a:t>
            </a:r>
            <a:endParaRPr lang="en-US" dirty="0"/>
          </a:p>
        </p:txBody>
      </p:sp>
      <p:sp>
        <p:nvSpPr>
          <p:cNvPr id="4" name="Slide Number Placeholder 3"/>
          <p:cNvSpPr>
            <a:spLocks noGrp="1"/>
          </p:cNvSpPr>
          <p:nvPr>
            <p:ph type="sldNum" sz="quarter" idx="5"/>
          </p:nvPr>
        </p:nvSpPr>
        <p:spPr/>
        <p:txBody>
          <a:bodyPr/>
          <a:lstStyle/>
          <a:p>
            <a:fld id="{A1922691-2794-4783-8C6B-BF3F8C500B0F}" type="slidenum">
              <a:rPr lang="de-DE" smtClean="0"/>
              <a:t>10</a:t>
            </a:fld>
            <a:endParaRPr lang="de-DE"/>
          </a:p>
        </p:txBody>
      </p:sp>
    </p:spTree>
    <p:extLst>
      <p:ext uri="{BB962C8B-B14F-4D97-AF65-F5344CB8AC3E}">
        <p14:creationId xmlns:p14="http://schemas.microsoft.com/office/powerpoint/2010/main" val="387995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4C8B-0DB9-458E-A0A0-B5B2854081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251442C4-8AF7-4158-9CED-14D5A0053A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558D1845-6113-4CF8-B95F-BCC463595849}"/>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C5195501-AEFC-4F53-9035-DE146AA668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9B976AD-15AE-40D4-974A-00AA525D4F49}"/>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58733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9927-AC40-42FC-97DA-153C6AE7799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6B451BF-C831-473B-B5ED-BA6D9E8C1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2D41EDD-0DC8-4CC0-95AD-BF3E09F4A3AC}"/>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6D434611-8054-4ADE-B4EE-FBF319E808A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22E3CE9-B8D2-4FAE-9764-F988A2D8A902}"/>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10936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FD3C26-A403-42F2-9D38-6BB8883E0D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94145DDA-FA83-41D1-B032-F9B3FB3074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C662749-9BFF-4E19-949D-005C80821DD1}"/>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DA05CECB-A7C3-4FD9-9C1E-58FB554675E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463E5EE-96D9-47B2-9C9D-653F08CCA0CF}"/>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898403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832268772"/>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FC35-ACB5-4F41-B367-E91348FBA7B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DC6D743-64FC-4E5C-9C06-1982761761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0AF5016-4222-4623-8973-8E78EFE72486}"/>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2D310225-9269-4ED8-BAF1-902DE97281E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57A8218-ED96-45EA-BC3A-0899276A17B2}"/>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222742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B894-2E3B-4D78-BEB8-037C5A594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906F9A1-8026-4D95-A6E5-DFEDC2B58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B29104-5319-48F5-B546-64755461EC0D}"/>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B16F109D-404A-4AC4-90CA-B9BA44A2C68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90219A2-E941-43D8-9006-F9BFC2240A54}"/>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51129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0A67-25E1-44C7-B6DC-7E5E0A5FD1D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7CFD913-FAE3-43F6-ABFF-72839E2F5A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3AB20A16-70F2-425B-9848-16005823FE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1B6E4761-5CFA-485D-8583-18EE68DC98C2}"/>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6" name="Footer Placeholder 5">
            <a:extLst>
              <a:ext uri="{FF2B5EF4-FFF2-40B4-BE49-F238E27FC236}">
                <a16:creationId xmlns:a16="http://schemas.microsoft.com/office/drawing/2014/main" id="{92342A8A-57C6-4613-B2FB-94C8A4EFDE7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5634D930-15A8-4FFD-ACA8-DC6D9BBD41B1}"/>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71345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595B-3CCB-45F8-BEE5-D530A0D71193}"/>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50E6A30C-78D5-44F7-BCDA-E00740C03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DB2F02-0793-4632-912E-B26BCEC7C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737FB4FF-2A0A-4528-BE79-340D19787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C3318-07EF-4045-BD4F-6D7C89A0D7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96954695-8CF4-49A0-9865-493170E9072A}"/>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8" name="Footer Placeholder 7">
            <a:extLst>
              <a:ext uri="{FF2B5EF4-FFF2-40B4-BE49-F238E27FC236}">
                <a16:creationId xmlns:a16="http://schemas.microsoft.com/office/drawing/2014/main" id="{0813A013-7524-4125-A0C2-7DD9FDCD47E6}"/>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95FFCA4-2BA2-474A-8C25-E3C28FAC48AD}"/>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66763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EBEA-2CD5-4CDF-8848-8FB95410AE0E}"/>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60783513-98AB-48C0-9C62-3065B790AC12}"/>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4" name="Footer Placeholder 3">
            <a:extLst>
              <a:ext uri="{FF2B5EF4-FFF2-40B4-BE49-F238E27FC236}">
                <a16:creationId xmlns:a16="http://schemas.microsoft.com/office/drawing/2014/main" id="{2B62B4A8-ABAC-4045-AC0C-E163676F88D7}"/>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97A9CDE-B5FC-424A-B736-CE3EB5DE45BC}"/>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926547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9A6EF-FF70-42FE-BBEF-4AF008208457}"/>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3" name="Footer Placeholder 2">
            <a:extLst>
              <a:ext uri="{FF2B5EF4-FFF2-40B4-BE49-F238E27FC236}">
                <a16:creationId xmlns:a16="http://schemas.microsoft.com/office/drawing/2014/main" id="{CC29ED00-5D74-4215-9C50-DC52B006E12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28707EF-E265-4FC4-B7B3-DD58DD22C9F4}"/>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37187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A096-9A28-48EA-A972-35DE764B2D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2EE33FD5-B478-4189-B86F-F3A455F31C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73E50EF0-3039-4A32-BFD3-58A609B90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6B921-7421-4532-93B7-37538D71885E}"/>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6" name="Footer Placeholder 5">
            <a:extLst>
              <a:ext uri="{FF2B5EF4-FFF2-40B4-BE49-F238E27FC236}">
                <a16:creationId xmlns:a16="http://schemas.microsoft.com/office/drawing/2014/main" id="{29712FEC-2458-406E-BF4B-7E41E7D230EF}"/>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B85E6FBB-1640-4DE7-A258-ED29E26EE60E}"/>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1512853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A07-DFDE-4EDD-AA37-0B3C7E16F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5E6576D-C1E7-42B5-8082-6E1F1884C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363764A6-3C4E-4318-AD9F-127C5B3AE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968FAA-3966-4B55-86B1-AA48DD7F5B99}"/>
              </a:ext>
            </a:extLst>
          </p:cNvPr>
          <p:cNvSpPr>
            <a:spLocks noGrp="1"/>
          </p:cNvSpPr>
          <p:nvPr>
            <p:ph type="dt" sz="half" idx="10"/>
          </p:nvPr>
        </p:nvSpPr>
        <p:spPr/>
        <p:txBody>
          <a:bodyPr/>
          <a:lstStyle/>
          <a:p>
            <a:fld id="{7B241CD7-207B-4E26-828A-645DD699FBD0}" type="datetimeFigureOut">
              <a:rPr lang="de-DE" smtClean="0"/>
              <a:t>28.10.2025</a:t>
            </a:fld>
            <a:endParaRPr lang="de-DE"/>
          </a:p>
        </p:txBody>
      </p:sp>
      <p:sp>
        <p:nvSpPr>
          <p:cNvPr id="6" name="Footer Placeholder 5">
            <a:extLst>
              <a:ext uri="{FF2B5EF4-FFF2-40B4-BE49-F238E27FC236}">
                <a16:creationId xmlns:a16="http://schemas.microsoft.com/office/drawing/2014/main" id="{F6A72AC2-9496-4255-A97A-1BD0A84834FE}"/>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7CE67FD-8C5E-4D04-9D7E-89941074A50A}"/>
              </a:ext>
            </a:extLst>
          </p:cNvPr>
          <p:cNvSpPr>
            <a:spLocks noGrp="1"/>
          </p:cNvSpPr>
          <p:nvPr>
            <p:ph type="sldNum" sz="quarter" idx="12"/>
          </p:nvPr>
        </p:nvSpPr>
        <p:spPr/>
        <p:txBody>
          <a:bodyPr/>
          <a:lstStyle/>
          <a:p>
            <a:fld id="{A1E10B81-413A-4FFB-98BF-52170172DD47}" type="slidenum">
              <a:rPr lang="de-DE" smtClean="0"/>
              <a:t>‹#›</a:t>
            </a:fld>
            <a:endParaRPr lang="de-DE"/>
          </a:p>
        </p:txBody>
      </p:sp>
    </p:spTree>
    <p:extLst>
      <p:ext uri="{BB962C8B-B14F-4D97-AF65-F5344CB8AC3E}">
        <p14:creationId xmlns:p14="http://schemas.microsoft.com/office/powerpoint/2010/main" val="960187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07601-ED7E-4A5C-A7C9-78F7D5A912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C068188-1811-4FB0-B162-5BE9ACD87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5D353B0-125A-4FC9-84F9-42713EDF9F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41CD7-207B-4E26-828A-645DD699FBD0}" type="datetimeFigureOut">
              <a:rPr lang="de-DE" smtClean="0"/>
              <a:t>28.10.2025</a:t>
            </a:fld>
            <a:endParaRPr lang="de-DE"/>
          </a:p>
        </p:txBody>
      </p:sp>
      <p:sp>
        <p:nvSpPr>
          <p:cNvPr id="5" name="Footer Placeholder 4">
            <a:extLst>
              <a:ext uri="{FF2B5EF4-FFF2-40B4-BE49-F238E27FC236}">
                <a16:creationId xmlns:a16="http://schemas.microsoft.com/office/drawing/2014/main" id="{9CD6213A-0CAD-4ACA-BAF9-C9995DEB4E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AF69E02-4FF5-45CF-A2F8-B6F39A8B1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10B81-413A-4FFB-98BF-52170172DD47}" type="slidenum">
              <a:rPr lang="de-DE" smtClean="0"/>
              <a:t>‹#›</a:t>
            </a:fld>
            <a:endParaRPr lang="de-DE"/>
          </a:p>
        </p:txBody>
      </p:sp>
    </p:spTree>
    <p:extLst>
      <p:ext uri="{BB962C8B-B14F-4D97-AF65-F5344CB8AC3E}">
        <p14:creationId xmlns:p14="http://schemas.microsoft.com/office/powerpoint/2010/main" val="4092588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ziss.wordpress.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diagramLayout" Target="../diagrams/layout3.xml"/><Relationship Id="rId12" Type="http://schemas.openxmlformats.org/officeDocument/2006/relationships/image" Target="../media/image4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Data" Target="../diagrams/data3.xml"/><Relationship Id="rId11" Type="http://schemas.openxmlformats.org/officeDocument/2006/relationships/image" Target="../media/image40.png"/><Relationship Id="rId5" Type="http://schemas.openxmlformats.org/officeDocument/2006/relationships/image" Target="../media/image39.svg"/><Relationship Id="rId10" Type="http://schemas.microsoft.com/office/2007/relationships/diagramDrawing" Target="../diagrams/drawing3.xml"/><Relationship Id="rId4" Type="http://schemas.openxmlformats.org/officeDocument/2006/relationships/image" Target="../media/image38.png"/><Relationship Id="rId9" Type="http://schemas.openxmlformats.org/officeDocument/2006/relationships/diagramColors" Target="../diagrams/colors3.xml"/><Relationship Id="rId14" Type="http://schemas.openxmlformats.org/officeDocument/2006/relationships/image" Target="../media/image4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1.png"/><Relationship Id="rId7"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2.svg"/><Relationship Id="rId9"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a:extLst>
              <a:ext uri="{FF2B5EF4-FFF2-40B4-BE49-F238E27FC236}">
                <a16:creationId xmlns:a16="http://schemas.microsoft.com/office/drawing/2014/main" id="{2A8EF83A-0A00-42B1-2DAA-BB29C7C40E5F}"/>
              </a:ext>
            </a:extLst>
          </p:cNvPr>
          <p:cNvSpPr txBox="1">
            <a:spLocks/>
          </p:cNvSpPr>
          <p:nvPr/>
        </p:nvSpPr>
        <p:spPr>
          <a:xfrm>
            <a:off x="-187138" y="841226"/>
            <a:ext cx="7079428" cy="2447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sz="4800" b="1" dirty="0">
                <a:latin typeface="+mn-lt"/>
              </a:rPr>
              <a:t>What Shapes Prices in Airbnb ?</a:t>
            </a:r>
          </a:p>
          <a:p>
            <a:pPr algn="ctr"/>
            <a:r>
              <a:rPr lang="pl-PL" sz="4800" b="1" dirty="0">
                <a:latin typeface="+mn-lt"/>
              </a:rPr>
              <a:t>- OCI Data Science in Action</a:t>
            </a:r>
            <a:endParaRPr lang="en-US" sz="4800" b="1" dirty="0">
              <a:latin typeface="+mn-lt"/>
            </a:endParaRPr>
          </a:p>
        </p:txBody>
      </p:sp>
      <p:pic>
        <p:nvPicPr>
          <p:cNvPr id="4" name="Obraz 3">
            <a:extLst>
              <a:ext uri="{FF2B5EF4-FFF2-40B4-BE49-F238E27FC236}">
                <a16:creationId xmlns:a16="http://schemas.microsoft.com/office/drawing/2014/main" id="{7B7061D7-AC58-1D38-DB8A-8F5BC69819E5}"/>
              </a:ext>
            </a:extLst>
          </p:cNvPr>
          <p:cNvPicPr>
            <a:picLocks noChangeAspect="1"/>
          </p:cNvPicPr>
          <p:nvPr/>
        </p:nvPicPr>
        <p:blipFill>
          <a:blip r:embed="rId3"/>
          <a:stretch>
            <a:fillRect/>
          </a:stretch>
        </p:blipFill>
        <p:spPr>
          <a:xfrm>
            <a:off x="968516" y="4243143"/>
            <a:ext cx="4217142" cy="1431941"/>
          </a:xfrm>
          <a:prstGeom prst="rect">
            <a:avLst/>
          </a:prstGeom>
        </p:spPr>
      </p:pic>
    </p:spTree>
    <p:extLst>
      <p:ext uri="{BB962C8B-B14F-4D97-AF65-F5344CB8AC3E}">
        <p14:creationId xmlns:p14="http://schemas.microsoft.com/office/powerpoint/2010/main" val="106203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pic>
        <p:nvPicPr>
          <p:cNvPr id="5" name="Picture 4">
            <a:extLst>
              <a:ext uri="{FF2B5EF4-FFF2-40B4-BE49-F238E27FC236}">
                <a16:creationId xmlns:a16="http://schemas.microsoft.com/office/drawing/2014/main" id="{5321784E-4ECF-2C60-22CB-D839B358D4BB}"/>
              </a:ext>
            </a:extLst>
          </p:cNvPr>
          <p:cNvPicPr>
            <a:picLocks noChangeAspect="1"/>
          </p:cNvPicPr>
          <p:nvPr/>
        </p:nvPicPr>
        <p:blipFill>
          <a:blip r:embed="rId3"/>
          <a:stretch>
            <a:fillRect/>
          </a:stretch>
        </p:blipFill>
        <p:spPr>
          <a:xfrm>
            <a:off x="373591" y="1220697"/>
            <a:ext cx="4186686" cy="3275466"/>
          </a:xfrm>
          <a:prstGeom prst="rect">
            <a:avLst/>
          </a:prstGeom>
        </p:spPr>
      </p:pic>
      <p:sp>
        <p:nvSpPr>
          <p:cNvPr id="7" name="TextBox 6">
            <a:extLst>
              <a:ext uri="{FF2B5EF4-FFF2-40B4-BE49-F238E27FC236}">
                <a16:creationId xmlns:a16="http://schemas.microsoft.com/office/drawing/2014/main" id="{4F7E8EC6-8875-CA88-E566-04B54F8DA9D6}"/>
              </a:ext>
            </a:extLst>
          </p:cNvPr>
          <p:cNvSpPr txBox="1"/>
          <p:nvPr/>
        </p:nvSpPr>
        <p:spPr>
          <a:xfrm>
            <a:off x="1769435" y="4709776"/>
            <a:ext cx="1394997" cy="369332"/>
          </a:xfrm>
          <a:prstGeom prst="rect">
            <a:avLst/>
          </a:prstGeom>
          <a:noFill/>
        </p:spPr>
        <p:txBody>
          <a:bodyPr wrap="none" rtlCol="0">
            <a:spAutoFit/>
          </a:bodyPr>
          <a:lstStyle/>
          <a:p>
            <a:r>
              <a:rPr lang="pl-PL" dirty="0"/>
              <a:t>Training data</a:t>
            </a:r>
            <a:endParaRPr lang="en-US" dirty="0"/>
          </a:p>
        </p:txBody>
      </p:sp>
      <p:pic>
        <p:nvPicPr>
          <p:cNvPr id="15" name="Picture 14">
            <a:extLst>
              <a:ext uri="{FF2B5EF4-FFF2-40B4-BE49-F238E27FC236}">
                <a16:creationId xmlns:a16="http://schemas.microsoft.com/office/drawing/2014/main" id="{D154636B-5EF9-B229-6F80-F51F8CC9A2D4}"/>
              </a:ext>
            </a:extLst>
          </p:cNvPr>
          <p:cNvPicPr>
            <a:picLocks noChangeAspect="1"/>
          </p:cNvPicPr>
          <p:nvPr/>
        </p:nvPicPr>
        <p:blipFill>
          <a:blip r:embed="rId4"/>
          <a:stretch>
            <a:fillRect/>
          </a:stretch>
        </p:blipFill>
        <p:spPr>
          <a:xfrm>
            <a:off x="7134645" y="1322611"/>
            <a:ext cx="4332316" cy="3173552"/>
          </a:xfrm>
          <a:prstGeom prst="rect">
            <a:avLst/>
          </a:prstGeom>
        </p:spPr>
      </p:pic>
      <p:sp>
        <p:nvSpPr>
          <p:cNvPr id="16" name="TextBox 15">
            <a:extLst>
              <a:ext uri="{FF2B5EF4-FFF2-40B4-BE49-F238E27FC236}">
                <a16:creationId xmlns:a16="http://schemas.microsoft.com/office/drawing/2014/main" id="{4B82B101-F133-D4A0-E588-C399AF924F5D}"/>
              </a:ext>
            </a:extLst>
          </p:cNvPr>
          <p:cNvSpPr txBox="1"/>
          <p:nvPr/>
        </p:nvSpPr>
        <p:spPr>
          <a:xfrm>
            <a:off x="8760270" y="4709776"/>
            <a:ext cx="1081065" cy="369332"/>
          </a:xfrm>
          <a:prstGeom prst="rect">
            <a:avLst/>
          </a:prstGeom>
          <a:noFill/>
        </p:spPr>
        <p:txBody>
          <a:bodyPr wrap="none" rtlCol="0">
            <a:spAutoFit/>
          </a:bodyPr>
          <a:lstStyle/>
          <a:p>
            <a:r>
              <a:rPr lang="pl-PL" dirty="0"/>
              <a:t>New data</a:t>
            </a:r>
            <a:endParaRPr lang="en-US" dirty="0"/>
          </a:p>
        </p:txBody>
      </p:sp>
      <p:sp>
        <p:nvSpPr>
          <p:cNvPr id="17" name="Arrow: Down 16">
            <a:extLst>
              <a:ext uri="{FF2B5EF4-FFF2-40B4-BE49-F238E27FC236}">
                <a16:creationId xmlns:a16="http://schemas.microsoft.com/office/drawing/2014/main" id="{8FDFF78D-BAF8-4D08-85D0-5E023928BEB6}"/>
              </a:ext>
            </a:extLst>
          </p:cNvPr>
          <p:cNvSpPr/>
          <p:nvPr/>
        </p:nvSpPr>
        <p:spPr>
          <a:xfrm rot="16200000">
            <a:off x="5605145" y="2286795"/>
            <a:ext cx="484632" cy="1245183"/>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F8C8590-79EC-FB75-166B-F491E4D5C882}"/>
              </a:ext>
            </a:extLst>
          </p:cNvPr>
          <p:cNvSpPr txBox="1"/>
          <p:nvPr/>
        </p:nvSpPr>
        <p:spPr>
          <a:xfrm>
            <a:off x="5079599" y="3244334"/>
            <a:ext cx="1837016" cy="369332"/>
          </a:xfrm>
          <a:prstGeom prst="rect">
            <a:avLst/>
          </a:prstGeom>
          <a:noFill/>
        </p:spPr>
        <p:txBody>
          <a:bodyPr wrap="square">
            <a:spAutoFit/>
          </a:bodyPr>
          <a:lstStyle/>
          <a:p>
            <a:pPr algn="l"/>
            <a:r>
              <a:rPr lang="pl-PL" b="1" i="0" dirty="0">
                <a:effectLst/>
              </a:rPr>
              <a:t>Classification</a:t>
            </a:r>
            <a:endParaRPr lang="en-US" b="1" i="0" dirty="0">
              <a:effectLst/>
            </a:endParaRPr>
          </a:p>
        </p:txBody>
      </p:sp>
    </p:spTree>
    <p:extLst>
      <p:ext uri="{BB962C8B-B14F-4D97-AF65-F5344CB8AC3E}">
        <p14:creationId xmlns:p14="http://schemas.microsoft.com/office/powerpoint/2010/main" val="298495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sp>
        <p:nvSpPr>
          <p:cNvPr id="17" name="Arrow: Down 16">
            <a:extLst>
              <a:ext uri="{FF2B5EF4-FFF2-40B4-BE49-F238E27FC236}">
                <a16:creationId xmlns:a16="http://schemas.microsoft.com/office/drawing/2014/main" id="{8FDFF78D-BAF8-4D08-85D0-5E023928BEB6}"/>
              </a:ext>
            </a:extLst>
          </p:cNvPr>
          <p:cNvSpPr/>
          <p:nvPr/>
        </p:nvSpPr>
        <p:spPr>
          <a:xfrm rot="16200000">
            <a:off x="5698384" y="1990878"/>
            <a:ext cx="484632" cy="1837018"/>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F8C8590-79EC-FB75-166B-F491E4D5C882}"/>
              </a:ext>
            </a:extLst>
          </p:cNvPr>
          <p:cNvSpPr txBox="1"/>
          <p:nvPr/>
        </p:nvSpPr>
        <p:spPr>
          <a:xfrm>
            <a:off x="5332797" y="3151703"/>
            <a:ext cx="1837016" cy="369332"/>
          </a:xfrm>
          <a:prstGeom prst="rect">
            <a:avLst/>
          </a:prstGeom>
          <a:noFill/>
        </p:spPr>
        <p:txBody>
          <a:bodyPr wrap="square">
            <a:spAutoFit/>
          </a:bodyPr>
          <a:lstStyle/>
          <a:p>
            <a:pPr algn="l"/>
            <a:r>
              <a:rPr lang="pl-PL" b="1" i="0" dirty="0">
                <a:effectLst/>
              </a:rPr>
              <a:t>Clustering </a:t>
            </a:r>
            <a:endParaRPr lang="en-US" b="1" i="0" dirty="0">
              <a:effectLst/>
            </a:endParaRPr>
          </a:p>
        </p:txBody>
      </p:sp>
      <p:pic>
        <p:nvPicPr>
          <p:cNvPr id="3" name="Picture 2">
            <a:extLst>
              <a:ext uri="{FF2B5EF4-FFF2-40B4-BE49-F238E27FC236}">
                <a16:creationId xmlns:a16="http://schemas.microsoft.com/office/drawing/2014/main" id="{640A8015-1AB0-53D6-71DA-44B282E9C301}"/>
              </a:ext>
            </a:extLst>
          </p:cNvPr>
          <p:cNvPicPr>
            <a:picLocks noChangeAspect="1"/>
          </p:cNvPicPr>
          <p:nvPr/>
        </p:nvPicPr>
        <p:blipFill>
          <a:blip r:embed="rId3"/>
          <a:stretch>
            <a:fillRect/>
          </a:stretch>
        </p:blipFill>
        <p:spPr>
          <a:xfrm>
            <a:off x="912585" y="1696506"/>
            <a:ext cx="3647692" cy="2425759"/>
          </a:xfrm>
          <a:prstGeom prst="rect">
            <a:avLst/>
          </a:prstGeom>
        </p:spPr>
      </p:pic>
      <p:pic>
        <p:nvPicPr>
          <p:cNvPr id="8" name="Picture 7">
            <a:extLst>
              <a:ext uri="{FF2B5EF4-FFF2-40B4-BE49-F238E27FC236}">
                <a16:creationId xmlns:a16="http://schemas.microsoft.com/office/drawing/2014/main" id="{10EA81E6-9088-184C-2CC0-71D1F9EBC180}"/>
              </a:ext>
            </a:extLst>
          </p:cNvPr>
          <p:cNvPicPr>
            <a:picLocks noChangeAspect="1"/>
          </p:cNvPicPr>
          <p:nvPr/>
        </p:nvPicPr>
        <p:blipFill>
          <a:blip r:embed="rId4"/>
          <a:stretch>
            <a:fillRect/>
          </a:stretch>
        </p:blipFill>
        <p:spPr>
          <a:xfrm>
            <a:off x="7169813" y="1696506"/>
            <a:ext cx="3627511" cy="2425759"/>
          </a:xfrm>
          <a:prstGeom prst="rect">
            <a:avLst/>
          </a:prstGeom>
        </p:spPr>
      </p:pic>
      <p:sp>
        <p:nvSpPr>
          <p:cNvPr id="9" name="TextBox 8">
            <a:extLst>
              <a:ext uri="{FF2B5EF4-FFF2-40B4-BE49-F238E27FC236}">
                <a16:creationId xmlns:a16="http://schemas.microsoft.com/office/drawing/2014/main" id="{74F4D260-EB0A-676F-BC0C-72A50F553B97}"/>
              </a:ext>
            </a:extLst>
          </p:cNvPr>
          <p:cNvSpPr txBox="1"/>
          <p:nvPr/>
        </p:nvSpPr>
        <p:spPr>
          <a:xfrm>
            <a:off x="1593039" y="4456980"/>
            <a:ext cx="1759328" cy="369332"/>
          </a:xfrm>
          <a:prstGeom prst="rect">
            <a:avLst/>
          </a:prstGeom>
          <a:noFill/>
        </p:spPr>
        <p:txBody>
          <a:bodyPr wrap="none" rtlCol="0">
            <a:spAutoFit/>
          </a:bodyPr>
          <a:lstStyle/>
          <a:p>
            <a:r>
              <a:rPr lang="pl-PL" dirty="0"/>
              <a:t>16 </a:t>
            </a:r>
            <a:r>
              <a:rPr lang="pl-PL" dirty="0" err="1"/>
              <a:t>milions</a:t>
            </a:r>
            <a:r>
              <a:rPr lang="pl-PL" dirty="0"/>
              <a:t> </a:t>
            </a:r>
            <a:r>
              <a:rPr lang="pl-PL" dirty="0" err="1"/>
              <a:t>colors</a:t>
            </a:r>
            <a:endParaRPr lang="en-US" dirty="0"/>
          </a:p>
        </p:txBody>
      </p:sp>
      <p:sp>
        <p:nvSpPr>
          <p:cNvPr id="10" name="TextBox 9">
            <a:extLst>
              <a:ext uri="{FF2B5EF4-FFF2-40B4-BE49-F238E27FC236}">
                <a16:creationId xmlns:a16="http://schemas.microsoft.com/office/drawing/2014/main" id="{B3F84FF9-E9AD-B076-7F80-A05891651081}"/>
              </a:ext>
            </a:extLst>
          </p:cNvPr>
          <p:cNvSpPr txBox="1"/>
          <p:nvPr/>
        </p:nvSpPr>
        <p:spPr>
          <a:xfrm>
            <a:off x="8468587" y="4459191"/>
            <a:ext cx="1029962" cy="369332"/>
          </a:xfrm>
          <a:prstGeom prst="rect">
            <a:avLst/>
          </a:prstGeom>
          <a:noFill/>
        </p:spPr>
        <p:txBody>
          <a:bodyPr wrap="none" rtlCol="0">
            <a:spAutoFit/>
          </a:bodyPr>
          <a:lstStyle/>
          <a:p>
            <a:r>
              <a:rPr lang="pl-PL" dirty="0"/>
              <a:t>16 </a:t>
            </a:r>
            <a:r>
              <a:rPr lang="pl-PL" dirty="0" err="1"/>
              <a:t>colors</a:t>
            </a:r>
            <a:endParaRPr lang="en-US" dirty="0"/>
          </a:p>
        </p:txBody>
      </p:sp>
      <p:sp>
        <p:nvSpPr>
          <p:cNvPr id="11" name="TextBox 10">
            <a:extLst>
              <a:ext uri="{FF2B5EF4-FFF2-40B4-BE49-F238E27FC236}">
                <a16:creationId xmlns:a16="http://schemas.microsoft.com/office/drawing/2014/main" id="{44D469B2-EE47-541D-CA15-F45D5D47CB37}"/>
              </a:ext>
            </a:extLst>
          </p:cNvPr>
          <p:cNvSpPr txBox="1"/>
          <p:nvPr/>
        </p:nvSpPr>
        <p:spPr>
          <a:xfrm>
            <a:off x="4698340" y="5126281"/>
            <a:ext cx="2763642" cy="369332"/>
          </a:xfrm>
          <a:prstGeom prst="rect">
            <a:avLst/>
          </a:prstGeom>
          <a:noFill/>
        </p:spPr>
        <p:txBody>
          <a:bodyPr wrap="none" rtlCol="0">
            <a:spAutoFit/>
          </a:bodyPr>
          <a:lstStyle/>
          <a:p>
            <a:r>
              <a:rPr lang="pl-PL" dirty="0"/>
              <a:t>Compression ratio: 1mln !!!</a:t>
            </a:r>
            <a:endParaRPr lang="en-US" dirty="0"/>
          </a:p>
        </p:txBody>
      </p:sp>
    </p:spTree>
    <p:extLst>
      <p:ext uri="{BB962C8B-B14F-4D97-AF65-F5344CB8AC3E}">
        <p14:creationId xmlns:p14="http://schemas.microsoft.com/office/powerpoint/2010/main" val="310431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A83EB-B347-AFFE-CE90-C8BB444CEAC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F69E1FB-3F57-7723-1914-A9849C28C2B5}"/>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 overfitting</a:t>
            </a:r>
            <a:endParaRPr lang="en-US" sz="3600" b="1" dirty="0">
              <a:latin typeface="+mn-lt"/>
            </a:endParaRPr>
          </a:p>
        </p:txBody>
      </p:sp>
      <p:pic>
        <p:nvPicPr>
          <p:cNvPr id="13" name="Picture 12">
            <a:extLst>
              <a:ext uri="{FF2B5EF4-FFF2-40B4-BE49-F238E27FC236}">
                <a16:creationId xmlns:a16="http://schemas.microsoft.com/office/drawing/2014/main" id="{6CD15BF8-1890-A236-BDB3-431E3C64C8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084" y="1818708"/>
            <a:ext cx="2977515" cy="2360930"/>
          </a:xfrm>
          <a:prstGeom prst="rect">
            <a:avLst/>
          </a:prstGeom>
          <a:noFill/>
          <a:ln>
            <a:noFill/>
          </a:ln>
        </p:spPr>
      </p:pic>
      <p:cxnSp>
        <p:nvCxnSpPr>
          <p:cNvPr id="14" name="Straight Arrow Connector 13">
            <a:extLst>
              <a:ext uri="{FF2B5EF4-FFF2-40B4-BE49-F238E27FC236}">
                <a16:creationId xmlns:a16="http://schemas.microsoft.com/office/drawing/2014/main" id="{ED430C93-3A5F-97CA-7D46-107408831EC4}"/>
              </a:ext>
            </a:extLst>
          </p:cNvPr>
          <p:cNvCxnSpPr>
            <a:cxnSpLocks/>
          </p:cNvCxnSpPr>
          <p:nvPr/>
        </p:nvCxnSpPr>
        <p:spPr>
          <a:xfrm flipH="1">
            <a:off x="2025570" y="1945194"/>
            <a:ext cx="590309" cy="913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4E64F63-46AF-36A5-F733-35198B60E135}"/>
              </a:ext>
            </a:extLst>
          </p:cNvPr>
          <p:cNvSpPr txBox="1"/>
          <p:nvPr/>
        </p:nvSpPr>
        <p:spPr>
          <a:xfrm>
            <a:off x="2209108" y="1477740"/>
            <a:ext cx="1279517" cy="338554"/>
          </a:xfrm>
          <a:prstGeom prst="rect">
            <a:avLst/>
          </a:prstGeom>
          <a:noFill/>
        </p:spPr>
        <p:txBody>
          <a:bodyPr wrap="none" rtlCol="0">
            <a:spAutoFit/>
          </a:bodyPr>
          <a:lstStyle/>
          <a:p>
            <a:r>
              <a:rPr lang="pl-PL" sz="1600" dirty="0" err="1"/>
              <a:t>Decision</a:t>
            </a:r>
            <a:r>
              <a:rPr lang="pl-PL" sz="1600" dirty="0"/>
              <a:t> Line</a:t>
            </a:r>
            <a:endParaRPr lang="en-US" sz="1600" dirty="0"/>
          </a:p>
        </p:txBody>
      </p:sp>
      <p:sp>
        <p:nvSpPr>
          <p:cNvPr id="24" name="TextBox 23">
            <a:extLst>
              <a:ext uri="{FF2B5EF4-FFF2-40B4-BE49-F238E27FC236}">
                <a16:creationId xmlns:a16="http://schemas.microsoft.com/office/drawing/2014/main" id="{9DC41E6C-FD53-AE94-381C-659694BC7E49}"/>
              </a:ext>
            </a:extLst>
          </p:cNvPr>
          <p:cNvSpPr txBox="1"/>
          <p:nvPr/>
        </p:nvSpPr>
        <p:spPr>
          <a:xfrm>
            <a:off x="182084" y="4179144"/>
            <a:ext cx="3890074" cy="566758"/>
          </a:xfrm>
          <a:prstGeom prst="rect">
            <a:avLst/>
          </a:prstGeom>
          <a:noFill/>
        </p:spPr>
        <p:txBody>
          <a:bodyPr wrap="square">
            <a:spAutoFit/>
          </a:bodyPr>
          <a:lstStyle/>
          <a:p>
            <a:pPr>
              <a:lnSpc>
                <a:spcPct val="115000"/>
              </a:lnSpc>
            </a:pPr>
            <a:r>
              <a:rPr lang="en-US" sz="1400" dirty="0">
                <a:effectLst/>
                <a:latin typeface="Arial" panose="020B0604020202020204" pitchFamily="34" charset="0"/>
                <a:ea typeface="Arial" panose="020B0604020202020204" pitchFamily="34" charset="0"/>
              </a:rPr>
              <a:t>Too little suited to the training data. Low prediction power for new data and training set.</a:t>
            </a:r>
          </a:p>
        </p:txBody>
      </p:sp>
      <p:pic>
        <p:nvPicPr>
          <p:cNvPr id="25" name="Picture 24">
            <a:extLst>
              <a:ext uri="{FF2B5EF4-FFF2-40B4-BE49-F238E27FC236}">
                <a16:creationId xmlns:a16="http://schemas.microsoft.com/office/drawing/2014/main" id="{D4C849F5-6C08-8239-5AEE-D785DAE2DA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72158" y="1907692"/>
            <a:ext cx="2609850" cy="2152650"/>
          </a:xfrm>
          <a:prstGeom prst="rect">
            <a:avLst/>
          </a:prstGeom>
          <a:noFill/>
          <a:ln>
            <a:noFill/>
          </a:ln>
        </p:spPr>
      </p:pic>
      <p:sp>
        <p:nvSpPr>
          <p:cNvPr id="16" name="TextBox 15">
            <a:extLst>
              <a:ext uri="{FF2B5EF4-FFF2-40B4-BE49-F238E27FC236}">
                <a16:creationId xmlns:a16="http://schemas.microsoft.com/office/drawing/2014/main" id="{3D25C6FC-9C28-38BF-8FF9-D824D58F1E91}"/>
              </a:ext>
            </a:extLst>
          </p:cNvPr>
          <p:cNvSpPr txBox="1"/>
          <p:nvPr/>
        </p:nvSpPr>
        <p:spPr>
          <a:xfrm>
            <a:off x="4123372" y="4105171"/>
            <a:ext cx="3728435" cy="814518"/>
          </a:xfrm>
          <a:prstGeom prst="rect">
            <a:avLst/>
          </a:prstGeom>
          <a:noFill/>
        </p:spPr>
        <p:txBody>
          <a:bodyPr wrap="square">
            <a:spAutoFit/>
          </a:bodyPr>
          <a:lstStyle/>
          <a:p>
            <a:pPr>
              <a:lnSpc>
                <a:spcPct val="115000"/>
              </a:lnSpc>
            </a:pPr>
            <a:r>
              <a:rPr lang="en-US" sz="1400" dirty="0">
                <a:effectLst/>
                <a:latin typeface="Arial" panose="020B0604020202020204" pitchFamily="34" charset="0"/>
                <a:ea typeface="Arial" panose="020B0604020202020204" pitchFamily="34" charset="0"/>
              </a:rPr>
              <a:t>Too tightly suited to the training data. High </a:t>
            </a:r>
            <a:endParaRPr lang="pl-PL"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prediction accuracy for training data, but low </a:t>
            </a:r>
            <a:endParaRPr lang="pl-PL"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for new data.</a:t>
            </a:r>
          </a:p>
        </p:txBody>
      </p:sp>
      <p:pic>
        <p:nvPicPr>
          <p:cNvPr id="22" name="Picture 21">
            <a:extLst>
              <a:ext uri="{FF2B5EF4-FFF2-40B4-BE49-F238E27FC236}">
                <a16:creationId xmlns:a16="http://schemas.microsoft.com/office/drawing/2014/main" id="{1A38D734-F806-B848-484B-59839F70C2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20412" y="1907692"/>
            <a:ext cx="2609850" cy="2152650"/>
          </a:xfrm>
          <a:prstGeom prst="rect">
            <a:avLst/>
          </a:prstGeom>
          <a:noFill/>
          <a:ln>
            <a:noFill/>
          </a:ln>
        </p:spPr>
      </p:pic>
      <p:sp>
        <p:nvSpPr>
          <p:cNvPr id="28" name="TextBox 27">
            <a:extLst>
              <a:ext uri="{FF2B5EF4-FFF2-40B4-BE49-F238E27FC236}">
                <a16:creationId xmlns:a16="http://schemas.microsoft.com/office/drawing/2014/main" id="{8C2A4C9B-4CBA-F46F-3E34-52D2C1406A7F}"/>
              </a:ext>
            </a:extLst>
          </p:cNvPr>
          <p:cNvSpPr txBox="1"/>
          <p:nvPr/>
        </p:nvSpPr>
        <p:spPr>
          <a:xfrm>
            <a:off x="8190594" y="4101329"/>
            <a:ext cx="3349785" cy="566758"/>
          </a:xfrm>
          <a:prstGeom prst="rect">
            <a:avLst/>
          </a:prstGeom>
          <a:noFill/>
        </p:spPr>
        <p:txBody>
          <a:bodyPr wrap="square">
            <a:spAutoFit/>
          </a:bodyPr>
          <a:lstStyle/>
          <a:p>
            <a:pPr>
              <a:lnSpc>
                <a:spcPct val="115000"/>
              </a:lnSpc>
            </a:pPr>
            <a:r>
              <a:rPr lang="en-US" sz="1400" dirty="0">
                <a:effectLst/>
                <a:latin typeface="Arial" panose="020B0604020202020204" pitchFamily="34" charset="0"/>
                <a:ea typeface="Arial" panose="020B0604020202020204" pitchFamily="34" charset="0"/>
              </a:rPr>
              <a:t>Good prediction accuracy for training </a:t>
            </a:r>
            <a:endParaRPr lang="pl-PL"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data and new data.</a:t>
            </a:r>
          </a:p>
        </p:txBody>
      </p:sp>
      <p:sp>
        <p:nvSpPr>
          <p:cNvPr id="29" name="TextBox 28">
            <a:extLst>
              <a:ext uri="{FF2B5EF4-FFF2-40B4-BE49-F238E27FC236}">
                <a16:creationId xmlns:a16="http://schemas.microsoft.com/office/drawing/2014/main" id="{DEBB10DD-5710-443D-BDB5-7A07FEFE65BB}"/>
              </a:ext>
            </a:extLst>
          </p:cNvPr>
          <p:cNvSpPr txBox="1"/>
          <p:nvPr/>
        </p:nvSpPr>
        <p:spPr>
          <a:xfrm>
            <a:off x="809938" y="5149426"/>
            <a:ext cx="2349661" cy="461665"/>
          </a:xfrm>
          <a:prstGeom prst="rect">
            <a:avLst/>
          </a:prstGeom>
          <a:noFill/>
        </p:spPr>
        <p:txBody>
          <a:bodyPr wrap="square" rtlCol="0">
            <a:spAutoFit/>
          </a:bodyPr>
          <a:lstStyle/>
          <a:p>
            <a:r>
              <a:rPr lang="en-US" sz="24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Under-training</a:t>
            </a:r>
            <a:endParaRPr lang="en-US" sz="2400" dirty="0">
              <a:solidFill>
                <a:srgbClr val="FF0000"/>
              </a:solidFill>
            </a:endParaRPr>
          </a:p>
        </p:txBody>
      </p:sp>
      <p:sp>
        <p:nvSpPr>
          <p:cNvPr id="30" name="TextBox 29">
            <a:extLst>
              <a:ext uri="{FF2B5EF4-FFF2-40B4-BE49-F238E27FC236}">
                <a16:creationId xmlns:a16="http://schemas.microsoft.com/office/drawing/2014/main" id="{E4D0A65F-90C4-8045-2D5D-7C23EA5F0341}"/>
              </a:ext>
            </a:extLst>
          </p:cNvPr>
          <p:cNvSpPr txBox="1"/>
          <p:nvPr/>
        </p:nvSpPr>
        <p:spPr>
          <a:xfrm>
            <a:off x="4750297" y="5158636"/>
            <a:ext cx="2349661" cy="461665"/>
          </a:xfrm>
          <a:prstGeom prst="rect">
            <a:avLst/>
          </a:prstGeom>
          <a:noFill/>
        </p:spPr>
        <p:txBody>
          <a:bodyPr wrap="square" rtlCol="0">
            <a:spAutoFit/>
          </a:bodyPr>
          <a:lstStyle/>
          <a:p>
            <a:r>
              <a:rPr lang="pl-PL" sz="24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Overtraining</a:t>
            </a:r>
            <a:endParaRPr lang="en-US" sz="2400" dirty="0">
              <a:solidFill>
                <a:srgbClr val="FF0000"/>
              </a:solidFill>
            </a:endParaRPr>
          </a:p>
        </p:txBody>
      </p:sp>
      <p:sp>
        <p:nvSpPr>
          <p:cNvPr id="31" name="TextBox 30">
            <a:extLst>
              <a:ext uri="{FF2B5EF4-FFF2-40B4-BE49-F238E27FC236}">
                <a16:creationId xmlns:a16="http://schemas.microsoft.com/office/drawing/2014/main" id="{BA37787A-C990-14CD-5747-5A016F562343}"/>
              </a:ext>
            </a:extLst>
          </p:cNvPr>
          <p:cNvSpPr txBox="1"/>
          <p:nvPr/>
        </p:nvSpPr>
        <p:spPr>
          <a:xfrm>
            <a:off x="8877300" y="5191401"/>
            <a:ext cx="2349661" cy="461665"/>
          </a:xfrm>
          <a:prstGeom prst="rect">
            <a:avLst/>
          </a:prstGeom>
          <a:noFill/>
        </p:spPr>
        <p:txBody>
          <a:bodyPr wrap="square" rtlCol="0">
            <a:spAutoFit/>
          </a:bodyPr>
          <a:lstStyle/>
          <a:p>
            <a:r>
              <a:rPr lang="pl-PL" sz="24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Good Fit</a:t>
            </a:r>
            <a:endParaRPr lang="en-US" sz="2400" dirty="0">
              <a:solidFill>
                <a:srgbClr val="00B050"/>
              </a:solidFill>
            </a:endParaRPr>
          </a:p>
        </p:txBody>
      </p:sp>
      <p:sp>
        <p:nvSpPr>
          <p:cNvPr id="7" name="TextBox 6">
            <a:extLst>
              <a:ext uri="{FF2B5EF4-FFF2-40B4-BE49-F238E27FC236}">
                <a16:creationId xmlns:a16="http://schemas.microsoft.com/office/drawing/2014/main" id="{89281899-915E-3770-010C-505BFE6DE000}"/>
              </a:ext>
            </a:extLst>
          </p:cNvPr>
          <p:cNvSpPr txBox="1"/>
          <p:nvPr/>
        </p:nvSpPr>
        <p:spPr>
          <a:xfrm>
            <a:off x="6521812" y="5134037"/>
            <a:ext cx="2298700" cy="954107"/>
          </a:xfrm>
          <a:prstGeom prst="rect">
            <a:avLst/>
          </a:prstGeom>
          <a:noFill/>
        </p:spPr>
        <p:txBody>
          <a:bodyPr wrap="square" rtlCol="0">
            <a:spAutoFit/>
          </a:bodyPr>
          <a:lstStyle/>
          <a:p>
            <a:r>
              <a:rPr lang="pl-PL" sz="1400" dirty="0"/>
              <a:t>Life Example</a:t>
            </a:r>
            <a:br>
              <a:rPr lang="pl-PL" sz="1400" dirty="0"/>
            </a:br>
            <a:r>
              <a:rPr lang="pl-PL" sz="1400" dirty="0"/>
              <a:t>During exam: Professor, on wich lecture slide was this topic discussed?</a:t>
            </a:r>
            <a:endParaRPr lang="en-US" sz="1400" dirty="0"/>
          </a:p>
        </p:txBody>
      </p:sp>
      <p:pic>
        <p:nvPicPr>
          <p:cNvPr id="11" name="Graphic 10" descr="Winking face with solid fill with solid fill">
            <a:extLst>
              <a:ext uri="{FF2B5EF4-FFF2-40B4-BE49-F238E27FC236}">
                <a16:creationId xmlns:a16="http://schemas.microsoft.com/office/drawing/2014/main" id="{37EA0EE7-7BF2-8EFF-9091-C38AF6C877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6201" y="5687356"/>
            <a:ext cx="914400" cy="914400"/>
          </a:xfrm>
          <a:prstGeom prst="rect">
            <a:avLst/>
          </a:prstGeom>
        </p:spPr>
      </p:pic>
    </p:spTree>
    <p:extLst>
      <p:ext uri="{BB962C8B-B14F-4D97-AF65-F5344CB8AC3E}">
        <p14:creationId xmlns:p14="http://schemas.microsoft.com/office/powerpoint/2010/main" val="20735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1DB6-3023-7CA9-0F25-3D86F27E2724}"/>
              </a:ext>
            </a:extLst>
          </p:cNvPr>
          <p:cNvSpPr>
            <a:spLocks noGrp="1"/>
          </p:cNvSpPr>
          <p:nvPr>
            <p:ph type="title"/>
          </p:nvPr>
        </p:nvSpPr>
        <p:spPr>
          <a:xfrm>
            <a:off x="1276045" y="190185"/>
            <a:ext cx="10515600" cy="1325563"/>
          </a:xfrm>
        </p:spPr>
        <p:txBody>
          <a:bodyPr/>
          <a:lstStyle/>
          <a:p>
            <a:r>
              <a:rPr lang="pl-PL" dirty="0">
                <a:solidFill>
                  <a:srgbClr val="FF0000"/>
                </a:solidFill>
              </a:rPr>
              <a:t>Global vs Local minimum during training</a:t>
            </a:r>
            <a:endParaRPr lang="en-US" dirty="0">
              <a:solidFill>
                <a:srgbClr val="FF0000"/>
              </a:solidFill>
            </a:endParaRPr>
          </a:p>
        </p:txBody>
      </p:sp>
      <p:pic>
        <p:nvPicPr>
          <p:cNvPr id="5" name="Content Placeholder 4">
            <a:extLst>
              <a:ext uri="{FF2B5EF4-FFF2-40B4-BE49-F238E27FC236}">
                <a16:creationId xmlns:a16="http://schemas.microsoft.com/office/drawing/2014/main" id="{04191CD8-6DB4-F2E5-AFB2-3C762E71A315}"/>
              </a:ext>
            </a:extLst>
          </p:cNvPr>
          <p:cNvPicPr>
            <a:picLocks noGrp="1" noChangeAspect="1"/>
          </p:cNvPicPr>
          <p:nvPr>
            <p:ph idx="1"/>
          </p:nvPr>
        </p:nvPicPr>
        <p:blipFill>
          <a:blip r:embed="rId3"/>
          <a:stretch>
            <a:fillRect/>
          </a:stretch>
        </p:blipFill>
        <p:spPr>
          <a:xfrm>
            <a:off x="3626762" y="1690688"/>
            <a:ext cx="4938475" cy="4750843"/>
          </a:xfrm>
        </p:spPr>
      </p:pic>
      <p:sp>
        <p:nvSpPr>
          <p:cNvPr id="6" name="TextBox 5">
            <a:extLst>
              <a:ext uri="{FF2B5EF4-FFF2-40B4-BE49-F238E27FC236}">
                <a16:creationId xmlns:a16="http://schemas.microsoft.com/office/drawing/2014/main" id="{72812D5B-ABE0-A80E-91DE-21A288123A4E}"/>
              </a:ext>
            </a:extLst>
          </p:cNvPr>
          <p:cNvSpPr txBox="1"/>
          <p:nvPr/>
        </p:nvSpPr>
        <p:spPr>
          <a:xfrm>
            <a:off x="782515" y="1621455"/>
            <a:ext cx="2567610" cy="830997"/>
          </a:xfrm>
          <a:prstGeom prst="rect">
            <a:avLst/>
          </a:prstGeom>
          <a:noFill/>
        </p:spPr>
        <p:txBody>
          <a:bodyPr wrap="square" rtlCol="0">
            <a:spAutoFit/>
          </a:bodyPr>
          <a:lstStyle/>
          <a:p>
            <a:r>
              <a:rPr lang="pl-PL" sz="2400" dirty="0" err="1"/>
              <a:t>Important</a:t>
            </a:r>
            <a:r>
              <a:rPr lang="pl-PL" sz="2400" dirty="0"/>
              <a:t> during</a:t>
            </a:r>
          </a:p>
          <a:p>
            <a:r>
              <a:rPr lang="pl-PL" sz="2400" dirty="0"/>
              <a:t>training </a:t>
            </a:r>
            <a:r>
              <a:rPr lang="pl-PL" sz="2400" dirty="0" err="1"/>
              <a:t>phase</a:t>
            </a:r>
            <a:r>
              <a:rPr lang="pl-PL" sz="2400" dirty="0"/>
              <a:t> </a:t>
            </a:r>
          </a:p>
        </p:txBody>
      </p:sp>
      <p:sp>
        <p:nvSpPr>
          <p:cNvPr id="7" name="TextBox 6">
            <a:extLst>
              <a:ext uri="{FF2B5EF4-FFF2-40B4-BE49-F238E27FC236}">
                <a16:creationId xmlns:a16="http://schemas.microsoft.com/office/drawing/2014/main" id="{E6C3E784-4344-CD72-52DC-BAFE34115BFB}"/>
              </a:ext>
            </a:extLst>
          </p:cNvPr>
          <p:cNvSpPr txBox="1"/>
          <p:nvPr/>
        </p:nvSpPr>
        <p:spPr>
          <a:xfrm>
            <a:off x="1059152" y="5530095"/>
            <a:ext cx="2567610" cy="830997"/>
          </a:xfrm>
          <a:prstGeom prst="rect">
            <a:avLst/>
          </a:prstGeom>
          <a:noFill/>
        </p:spPr>
        <p:txBody>
          <a:bodyPr wrap="square" rtlCol="0">
            <a:spAutoFit/>
          </a:bodyPr>
          <a:lstStyle/>
          <a:p>
            <a:r>
              <a:rPr lang="pl-PL" sz="2400" dirty="0"/>
              <a:t>Minimize </a:t>
            </a:r>
            <a:r>
              <a:rPr lang="pl-PL" sz="2400" dirty="0" err="1"/>
              <a:t>loss</a:t>
            </a:r>
            <a:r>
              <a:rPr lang="pl-PL" sz="2400" dirty="0"/>
              <a:t> </a:t>
            </a:r>
            <a:r>
              <a:rPr lang="pl-PL" sz="2400" dirty="0" err="1"/>
              <a:t>function</a:t>
            </a:r>
            <a:endParaRPr lang="pl-PL" sz="2400" dirty="0"/>
          </a:p>
        </p:txBody>
      </p:sp>
      <p:sp>
        <p:nvSpPr>
          <p:cNvPr id="8" name="TextBox 7">
            <a:extLst>
              <a:ext uri="{FF2B5EF4-FFF2-40B4-BE49-F238E27FC236}">
                <a16:creationId xmlns:a16="http://schemas.microsoft.com/office/drawing/2014/main" id="{A2E46EB9-85EE-CB59-4ACB-B25948800E8A}"/>
              </a:ext>
            </a:extLst>
          </p:cNvPr>
          <p:cNvSpPr txBox="1"/>
          <p:nvPr/>
        </p:nvSpPr>
        <p:spPr>
          <a:xfrm>
            <a:off x="8703281" y="1734568"/>
            <a:ext cx="2567610" cy="461665"/>
          </a:xfrm>
          <a:prstGeom prst="rect">
            <a:avLst/>
          </a:prstGeom>
          <a:noFill/>
        </p:spPr>
        <p:txBody>
          <a:bodyPr wrap="square" rtlCol="0">
            <a:spAutoFit/>
          </a:bodyPr>
          <a:lstStyle/>
          <a:p>
            <a:r>
              <a:rPr lang="pl-PL" sz="2400" dirty="0"/>
              <a:t>Solution</a:t>
            </a:r>
          </a:p>
        </p:txBody>
      </p:sp>
      <p:sp>
        <p:nvSpPr>
          <p:cNvPr id="9" name="TextBox 8">
            <a:extLst>
              <a:ext uri="{FF2B5EF4-FFF2-40B4-BE49-F238E27FC236}">
                <a16:creationId xmlns:a16="http://schemas.microsoft.com/office/drawing/2014/main" id="{B8EC5D66-510D-C5DA-BD87-8977489ACF0E}"/>
              </a:ext>
            </a:extLst>
          </p:cNvPr>
          <p:cNvSpPr txBox="1"/>
          <p:nvPr/>
        </p:nvSpPr>
        <p:spPr>
          <a:xfrm>
            <a:off x="8432715" y="5530095"/>
            <a:ext cx="2567610" cy="830997"/>
          </a:xfrm>
          <a:prstGeom prst="rect">
            <a:avLst/>
          </a:prstGeom>
          <a:noFill/>
        </p:spPr>
        <p:txBody>
          <a:bodyPr wrap="square" rtlCol="0">
            <a:spAutoFit/>
          </a:bodyPr>
          <a:lstStyle/>
          <a:p>
            <a:r>
              <a:rPr lang="pl-PL" sz="2400" dirty="0" err="1"/>
              <a:t>Add</a:t>
            </a:r>
            <a:r>
              <a:rPr lang="pl-PL" sz="2400" dirty="0"/>
              <a:t> </a:t>
            </a:r>
            <a:r>
              <a:rPr lang="pl-PL" sz="2400" dirty="0" err="1"/>
              <a:t>noise</a:t>
            </a:r>
            <a:r>
              <a:rPr lang="pl-PL" sz="2400" dirty="0"/>
              <a:t> to gradient !</a:t>
            </a:r>
          </a:p>
        </p:txBody>
      </p:sp>
      <p:cxnSp>
        <p:nvCxnSpPr>
          <p:cNvPr id="11" name="Straight Arrow Connector 10">
            <a:extLst>
              <a:ext uri="{FF2B5EF4-FFF2-40B4-BE49-F238E27FC236}">
                <a16:creationId xmlns:a16="http://schemas.microsoft.com/office/drawing/2014/main" id="{9DAD9764-03BD-7604-3C75-650D36F8D80D}"/>
              </a:ext>
            </a:extLst>
          </p:cNvPr>
          <p:cNvCxnSpPr>
            <a:cxnSpLocks/>
          </p:cNvCxnSpPr>
          <p:nvPr/>
        </p:nvCxnSpPr>
        <p:spPr>
          <a:xfrm>
            <a:off x="1835579" y="2573658"/>
            <a:ext cx="0" cy="27814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4D0975-338C-31BC-3EDA-9724ED376AF8}"/>
              </a:ext>
            </a:extLst>
          </p:cNvPr>
          <p:cNvCxnSpPr>
            <a:cxnSpLocks/>
          </p:cNvCxnSpPr>
          <p:nvPr/>
        </p:nvCxnSpPr>
        <p:spPr>
          <a:xfrm>
            <a:off x="9284806" y="2452452"/>
            <a:ext cx="0" cy="290270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FF37B2-78B8-C834-B4FE-2FD292462C87}"/>
              </a:ext>
            </a:extLst>
          </p:cNvPr>
          <p:cNvSpPr txBox="1"/>
          <p:nvPr/>
        </p:nvSpPr>
        <p:spPr>
          <a:xfrm>
            <a:off x="386548" y="3473365"/>
            <a:ext cx="1679772" cy="646331"/>
          </a:xfrm>
          <a:prstGeom prst="rect">
            <a:avLst/>
          </a:prstGeom>
          <a:noFill/>
        </p:spPr>
        <p:txBody>
          <a:bodyPr wrap="square" rtlCol="0">
            <a:spAutoFit/>
          </a:bodyPr>
          <a:lstStyle/>
          <a:p>
            <a:pPr algn="ctr"/>
            <a:r>
              <a:rPr lang="pl-PL" i="1" dirty="0"/>
              <a:t>Training </a:t>
            </a:r>
            <a:br>
              <a:rPr lang="pl-PL" i="1" dirty="0"/>
            </a:br>
            <a:r>
              <a:rPr lang="pl-PL" i="1" dirty="0"/>
              <a:t>Goal</a:t>
            </a:r>
            <a:endParaRPr lang="en-US" i="1" dirty="0"/>
          </a:p>
        </p:txBody>
      </p:sp>
      <p:sp>
        <p:nvSpPr>
          <p:cNvPr id="15" name="TextBox 14">
            <a:extLst>
              <a:ext uri="{FF2B5EF4-FFF2-40B4-BE49-F238E27FC236}">
                <a16:creationId xmlns:a16="http://schemas.microsoft.com/office/drawing/2014/main" id="{5AA8169C-0968-CD62-804D-9A0F1F6B32EF}"/>
              </a:ext>
            </a:extLst>
          </p:cNvPr>
          <p:cNvSpPr txBox="1"/>
          <p:nvPr/>
        </p:nvSpPr>
        <p:spPr>
          <a:xfrm rot="5400000">
            <a:off x="8752678" y="3563082"/>
            <a:ext cx="2838149" cy="369332"/>
          </a:xfrm>
          <a:prstGeom prst="rect">
            <a:avLst/>
          </a:prstGeom>
          <a:noFill/>
        </p:spPr>
        <p:txBody>
          <a:bodyPr wrap="none" rtlCol="0">
            <a:spAutoFit/>
          </a:bodyPr>
          <a:lstStyle/>
          <a:p>
            <a:pPr algn="ctr"/>
            <a:r>
              <a:rPr lang="pl-PL" i="1" dirty="0" err="1"/>
              <a:t>Stochastic</a:t>
            </a:r>
            <a:r>
              <a:rPr lang="pl-PL" i="1" dirty="0"/>
              <a:t> Gradient </a:t>
            </a:r>
            <a:r>
              <a:rPr lang="pl-PL" i="1" dirty="0" err="1"/>
              <a:t>Descend</a:t>
            </a:r>
            <a:endParaRPr lang="en-US" i="1" dirty="0"/>
          </a:p>
        </p:txBody>
      </p:sp>
      <p:sp>
        <p:nvSpPr>
          <p:cNvPr id="20" name="TextBox 19">
            <a:extLst>
              <a:ext uri="{FF2B5EF4-FFF2-40B4-BE49-F238E27FC236}">
                <a16:creationId xmlns:a16="http://schemas.microsoft.com/office/drawing/2014/main" id="{CCB4E6E1-8D80-5E0F-5461-E153A2FCACE3}"/>
              </a:ext>
            </a:extLst>
          </p:cNvPr>
          <p:cNvSpPr txBox="1"/>
          <p:nvPr/>
        </p:nvSpPr>
        <p:spPr>
          <a:xfrm rot="5400000">
            <a:off x="2529505" y="3835278"/>
            <a:ext cx="1455848" cy="461665"/>
          </a:xfrm>
          <a:prstGeom prst="rect">
            <a:avLst/>
          </a:prstGeom>
          <a:noFill/>
        </p:spPr>
        <p:txBody>
          <a:bodyPr wrap="none" rtlCol="0">
            <a:spAutoFit/>
          </a:bodyPr>
          <a:lstStyle/>
          <a:p>
            <a:pPr algn="ctr"/>
            <a:r>
              <a:rPr lang="pl-PL" sz="2400" i="1" dirty="0" err="1"/>
              <a:t>Loss</a:t>
            </a:r>
            <a:r>
              <a:rPr lang="pl-PL" sz="2400" i="1" dirty="0"/>
              <a:t> value</a:t>
            </a:r>
            <a:endParaRPr lang="en-US" sz="2400" i="1" dirty="0"/>
          </a:p>
        </p:txBody>
      </p:sp>
      <p:sp>
        <p:nvSpPr>
          <p:cNvPr id="21" name="TextBox 20">
            <a:extLst>
              <a:ext uri="{FF2B5EF4-FFF2-40B4-BE49-F238E27FC236}">
                <a16:creationId xmlns:a16="http://schemas.microsoft.com/office/drawing/2014/main" id="{6D8E2840-A956-3184-41EC-16BE3A6A3E42}"/>
              </a:ext>
            </a:extLst>
          </p:cNvPr>
          <p:cNvSpPr txBox="1"/>
          <p:nvPr/>
        </p:nvSpPr>
        <p:spPr>
          <a:xfrm>
            <a:off x="5464321" y="6420854"/>
            <a:ext cx="1263359" cy="461665"/>
          </a:xfrm>
          <a:prstGeom prst="rect">
            <a:avLst/>
          </a:prstGeom>
          <a:noFill/>
        </p:spPr>
        <p:txBody>
          <a:bodyPr wrap="none" rtlCol="0">
            <a:spAutoFit/>
          </a:bodyPr>
          <a:lstStyle/>
          <a:p>
            <a:pPr algn="ctr"/>
            <a:r>
              <a:rPr lang="pl-PL" sz="2400" i="1" dirty="0" err="1"/>
              <a:t>Iteration</a:t>
            </a:r>
            <a:endParaRPr lang="en-US" sz="2400" i="1" dirty="0"/>
          </a:p>
        </p:txBody>
      </p:sp>
    </p:spTree>
    <p:extLst>
      <p:ext uri="{BB962C8B-B14F-4D97-AF65-F5344CB8AC3E}">
        <p14:creationId xmlns:p14="http://schemas.microsoft.com/office/powerpoint/2010/main" val="72154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sp>
        <p:nvSpPr>
          <p:cNvPr id="2" name="TextBox 1">
            <a:extLst>
              <a:ext uri="{FF2B5EF4-FFF2-40B4-BE49-F238E27FC236}">
                <a16:creationId xmlns:a16="http://schemas.microsoft.com/office/drawing/2014/main" id="{F3BA96E5-A240-4205-0025-28C94F18C21A}"/>
              </a:ext>
            </a:extLst>
          </p:cNvPr>
          <p:cNvSpPr txBox="1"/>
          <p:nvPr/>
        </p:nvSpPr>
        <p:spPr>
          <a:xfrm>
            <a:off x="990599" y="939800"/>
            <a:ext cx="1918859" cy="369332"/>
          </a:xfrm>
          <a:prstGeom prst="rect">
            <a:avLst/>
          </a:prstGeom>
          <a:noFill/>
        </p:spPr>
        <p:txBody>
          <a:bodyPr wrap="none" rtlCol="0">
            <a:spAutoFit/>
          </a:bodyPr>
          <a:lstStyle/>
          <a:p>
            <a:r>
              <a:rPr lang="pl-PL" dirty="0"/>
              <a:t>Models evaluation</a:t>
            </a:r>
            <a:endParaRPr lang="en-US" dirty="0"/>
          </a:p>
        </p:txBody>
      </p:sp>
      <p:sp>
        <p:nvSpPr>
          <p:cNvPr id="3" name="Rectangle 2">
            <a:extLst>
              <a:ext uri="{FF2B5EF4-FFF2-40B4-BE49-F238E27FC236}">
                <a16:creationId xmlns:a16="http://schemas.microsoft.com/office/drawing/2014/main" id="{C53F97C0-9D12-9E2A-0269-5BDFF470A37D}"/>
              </a:ext>
            </a:extLst>
          </p:cNvPr>
          <p:cNvSpPr/>
          <p:nvPr/>
        </p:nvSpPr>
        <p:spPr>
          <a:xfrm>
            <a:off x="990599" y="1587500"/>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F440732-8D24-B9C5-5471-AD354A5B3B82}"/>
              </a:ext>
            </a:extLst>
          </p:cNvPr>
          <p:cNvCxnSpPr/>
          <p:nvPr/>
        </p:nvCxnSpPr>
        <p:spPr>
          <a:xfrm>
            <a:off x="3835400" y="1213161"/>
            <a:ext cx="0" cy="17898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36AB8F5-4D6F-0950-B8B7-FA49B667EA0E}"/>
              </a:ext>
            </a:extLst>
          </p:cNvPr>
          <p:cNvSpPr/>
          <p:nvPr/>
        </p:nvSpPr>
        <p:spPr>
          <a:xfrm>
            <a:off x="9212126" y="4258908"/>
            <a:ext cx="1989275"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1D7156-5D32-4FC2-1D5C-E17136403348}"/>
              </a:ext>
            </a:extLst>
          </p:cNvPr>
          <p:cNvSpPr txBox="1"/>
          <p:nvPr/>
        </p:nvSpPr>
        <p:spPr>
          <a:xfrm>
            <a:off x="1790458" y="1863695"/>
            <a:ext cx="927049" cy="369332"/>
          </a:xfrm>
          <a:prstGeom prst="rect">
            <a:avLst/>
          </a:prstGeom>
          <a:noFill/>
        </p:spPr>
        <p:txBody>
          <a:bodyPr wrap="none" rtlCol="0">
            <a:spAutoFit/>
          </a:bodyPr>
          <a:lstStyle/>
          <a:p>
            <a:r>
              <a:rPr lang="pl-PL" dirty="0"/>
              <a:t>Training</a:t>
            </a:r>
            <a:endParaRPr lang="en-US" dirty="0"/>
          </a:p>
        </p:txBody>
      </p:sp>
      <p:sp>
        <p:nvSpPr>
          <p:cNvPr id="10" name="TextBox 9">
            <a:extLst>
              <a:ext uri="{FF2B5EF4-FFF2-40B4-BE49-F238E27FC236}">
                <a16:creationId xmlns:a16="http://schemas.microsoft.com/office/drawing/2014/main" id="{75070539-A016-FECE-33F2-8B54207BC15E}"/>
              </a:ext>
            </a:extLst>
          </p:cNvPr>
          <p:cNvSpPr txBox="1"/>
          <p:nvPr/>
        </p:nvSpPr>
        <p:spPr>
          <a:xfrm>
            <a:off x="4003906" y="1863695"/>
            <a:ext cx="555921" cy="369332"/>
          </a:xfrm>
          <a:prstGeom prst="rect">
            <a:avLst/>
          </a:prstGeom>
          <a:noFill/>
        </p:spPr>
        <p:txBody>
          <a:bodyPr wrap="none" rtlCol="0">
            <a:spAutoFit/>
          </a:bodyPr>
          <a:lstStyle/>
          <a:p>
            <a:r>
              <a:rPr lang="pl-PL" dirty="0"/>
              <a:t>Test</a:t>
            </a:r>
            <a:endParaRPr lang="en-US" dirty="0"/>
          </a:p>
        </p:txBody>
      </p:sp>
      <p:sp>
        <p:nvSpPr>
          <p:cNvPr id="11" name="TextBox 10">
            <a:extLst>
              <a:ext uri="{FF2B5EF4-FFF2-40B4-BE49-F238E27FC236}">
                <a16:creationId xmlns:a16="http://schemas.microsoft.com/office/drawing/2014/main" id="{A5795933-09F9-C7D2-0519-812E4586A8D2}"/>
              </a:ext>
            </a:extLst>
          </p:cNvPr>
          <p:cNvSpPr txBox="1"/>
          <p:nvPr/>
        </p:nvSpPr>
        <p:spPr>
          <a:xfrm>
            <a:off x="9587795" y="4523396"/>
            <a:ext cx="1101905" cy="369332"/>
          </a:xfrm>
          <a:prstGeom prst="rect">
            <a:avLst/>
          </a:prstGeom>
          <a:noFill/>
        </p:spPr>
        <p:txBody>
          <a:bodyPr wrap="none" rtlCol="0">
            <a:spAutoFit/>
          </a:bodyPr>
          <a:lstStyle/>
          <a:p>
            <a:r>
              <a:rPr lang="pl-PL" dirty="0"/>
              <a:t>New Data</a:t>
            </a:r>
            <a:endParaRPr lang="en-US" dirty="0"/>
          </a:p>
        </p:txBody>
      </p:sp>
      <p:sp>
        <p:nvSpPr>
          <p:cNvPr id="8" name="Rectangle 7">
            <a:extLst>
              <a:ext uri="{FF2B5EF4-FFF2-40B4-BE49-F238E27FC236}">
                <a16:creationId xmlns:a16="http://schemas.microsoft.com/office/drawing/2014/main" id="{AA0209FE-CB9C-C2A4-494D-A59A71132774}"/>
              </a:ext>
            </a:extLst>
          </p:cNvPr>
          <p:cNvSpPr/>
          <p:nvPr/>
        </p:nvSpPr>
        <p:spPr>
          <a:xfrm>
            <a:off x="990599" y="3105262"/>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C66D5-6E18-E421-6983-41498EED00DC}"/>
              </a:ext>
            </a:extLst>
          </p:cNvPr>
          <p:cNvSpPr/>
          <p:nvPr/>
        </p:nvSpPr>
        <p:spPr>
          <a:xfrm>
            <a:off x="990599" y="4231812"/>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C72A65-AF17-2B51-C606-B28A7E5358B7}"/>
              </a:ext>
            </a:extLst>
          </p:cNvPr>
          <p:cNvSpPr/>
          <p:nvPr/>
        </p:nvSpPr>
        <p:spPr>
          <a:xfrm>
            <a:off x="990599" y="5441950"/>
            <a:ext cx="3911599" cy="9525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9CCE1-47B2-2F86-5055-8E7AB7AA9D56}"/>
              </a:ext>
            </a:extLst>
          </p:cNvPr>
          <p:cNvSpPr/>
          <p:nvPr/>
        </p:nvSpPr>
        <p:spPr>
          <a:xfrm>
            <a:off x="3835400" y="3105263"/>
            <a:ext cx="1066798"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Test</a:t>
            </a:r>
            <a:endParaRPr lang="en-US" dirty="0"/>
          </a:p>
        </p:txBody>
      </p:sp>
      <p:sp>
        <p:nvSpPr>
          <p:cNvPr id="16" name="Rectangle 15">
            <a:extLst>
              <a:ext uri="{FF2B5EF4-FFF2-40B4-BE49-F238E27FC236}">
                <a16:creationId xmlns:a16="http://schemas.microsoft.com/office/drawing/2014/main" id="{9B4B7D08-21C6-C39D-9746-6CB8EFF9F43C}"/>
              </a:ext>
            </a:extLst>
          </p:cNvPr>
          <p:cNvSpPr/>
          <p:nvPr/>
        </p:nvSpPr>
        <p:spPr>
          <a:xfrm>
            <a:off x="2774436" y="4231812"/>
            <a:ext cx="1066798"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Test</a:t>
            </a:r>
            <a:endParaRPr lang="en-US" dirty="0"/>
          </a:p>
        </p:txBody>
      </p:sp>
      <p:sp>
        <p:nvSpPr>
          <p:cNvPr id="17" name="Rectangle 16">
            <a:extLst>
              <a:ext uri="{FF2B5EF4-FFF2-40B4-BE49-F238E27FC236}">
                <a16:creationId xmlns:a16="http://schemas.microsoft.com/office/drawing/2014/main" id="{BC7C64AD-432E-B267-C529-3F789E4BF00B}"/>
              </a:ext>
            </a:extLst>
          </p:cNvPr>
          <p:cNvSpPr/>
          <p:nvPr/>
        </p:nvSpPr>
        <p:spPr>
          <a:xfrm>
            <a:off x="1702385" y="5441950"/>
            <a:ext cx="1066798"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Test</a:t>
            </a:r>
            <a:endParaRPr lang="en-US" dirty="0"/>
          </a:p>
        </p:txBody>
      </p:sp>
      <p:sp>
        <p:nvSpPr>
          <p:cNvPr id="18" name="TextBox 17">
            <a:extLst>
              <a:ext uri="{FF2B5EF4-FFF2-40B4-BE49-F238E27FC236}">
                <a16:creationId xmlns:a16="http://schemas.microsoft.com/office/drawing/2014/main" id="{F38EC848-F771-8CC3-7FDB-96EFB0E60F5B}"/>
              </a:ext>
            </a:extLst>
          </p:cNvPr>
          <p:cNvSpPr txBox="1"/>
          <p:nvPr/>
        </p:nvSpPr>
        <p:spPr>
          <a:xfrm>
            <a:off x="1949475" y="3429000"/>
            <a:ext cx="927049" cy="369332"/>
          </a:xfrm>
          <a:prstGeom prst="rect">
            <a:avLst/>
          </a:prstGeom>
          <a:noFill/>
        </p:spPr>
        <p:txBody>
          <a:bodyPr wrap="none" rtlCol="0">
            <a:spAutoFit/>
          </a:bodyPr>
          <a:lstStyle/>
          <a:p>
            <a:r>
              <a:rPr lang="pl-PL" dirty="0"/>
              <a:t>Training</a:t>
            </a:r>
            <a:endParaRPr lang="en-US" dirty="0"/>
          </a:p>
        </p:txBody>
      </p:sp>
      <p:sp>
        <p:nvSpPr>
          <p:cNvPr id="19" name="TextBox 18">
            <a:extLst>
              <a:ext uri="{FF2B5EF4-FFF2-40B4-BE49-F238E27FC236}">
                <a16:creationId xmlns:a16="http://schemas.microsoft.com/office/drawing/2014/main" id="{F2251099-3F2E-002A-6725-5FB1EB470899}"/>
              </a:ext>
            </a:extLst>
          </p:cNvPr>
          <p:cNvSpPr txBox="1"/>
          <p:nvPr/>
        </p:nvSpPr>
        <p:spPr>
          <a:xfrm>
            <a:off x="1502298" y="4523396"/>
            <a:ext cx="927049" cy="369332"/>
          </a:xfrm>
          <a:prstGeom prst="rect">
            <a:avLst/>
          </a:prstGeom>
          <a:noFill/>
        </p:spPr>
        <p:txBody>
          <a:bodyPr wrap="none" rtlCol="0">
            <a:spAutoFit/>
          </a:bodyPr>
          <a:lstStyle/>
          <a:p>
            <a:r>
              <a:rPr lang="pl-PL" dirty="0"/>
              <a:t>Training</a:t>
            </a:r>
            <a:endParaRPr lang="en-US" dirty="0"/>
          </a:p>
        </p:txBody>
      </p:sp>
      <p:sp>
        <p:nvSpPr>
          <p:cNvPr id="20" name="TextBox 19">
            <a:extLst>
              <a:ext uri="{FF2B5EF4-FFF2-40B4-BE49-F238E27FC236}">
                <a16:creationId xmlns:a16="http://schemas.microsoft.com/office/drawing/2014/main" id="{07147E0B-6FD9-5363-25C9-44BBF8033FAF}"/>
              </a:ext>
            </a:extLst>
          </p:cNvPr>
          <p:cNvSpPr txBox="1"/>
          <p:nvPr/>
        </p:nvSpPr>
        <p:spPr>
          <a:xfrm>
            <a:off x="3146049" y="5733534"/>
            <a:ext cx="927049" cy="369332"/>
          </a:xfrm>
          <a:prstGeom prst="rect">
            <a:avLst/>
          </a:prstGeom>
          <a:noFill/>
        </p:spPr>
        <p:txBody>
          <a:bodyPr wrap="none" rtlCol="0">
            <a:spAutoFit/>
          </a:bodyPr>
          <a:lstStyle/>
          <a:p>
            <a:r>
              <a:rPr lang="pl-PL" dirty="0"/>
              <a:t>Training</a:t>
            </a:r>
            <a:endParaRPr lang="en-US" dirty="0"/>
          </a:p>
        </p:txBody>
      </p:sp>
      <p:sp>
        <p:nvSpPr>
          <p:cNvPr id="21" name="Right Brace 20">
            <a:extLst>
              <a:ext uri="{FF2B5EF4-FFF2-40B4-BE49-F238E27FC236}">
                <a16:creationId xmlns:a16="http://schemas.microsoft.com/office/drawing/2014/main" id="{491A3021-BE85-5CF7-2FB7-75682635F8BF}"/>
              </a:ext>
            </a:extLst>
          </p:cNvPr>
          <p:cNvSpPr/>
          <p:nvPr/>
        </p:nvSpPr>
        <p:spPr>
          <a:xfrm>
            <a:off x="5027558" y="3063989"/>
            <a:ext cx="1172851" cy="33310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65FB609-E062-3EC0-6BFB-52E576D1A970}"/>
              </a:ext>
            </a:extLst>
          </p:cNvPr>
          <p:cNvSpPr txBox="1"/>
          <p:nvPr/>
        </p:nvSpPr>
        <p:spPr>
          <a:xfrm>
            <a:off x="6334673" y="4554355"/>
            <a:ext cx="1651799" cy="369332"/>
          </a:xfrm>
          <a:prstGeom prst="rect">
            <a:avLst/>
          </a:prstGeom>
          <a:noFill/>
        </p:spPr>
        <p:txBody>
          <a:bodyPr wrap="none" rtlCol="0">
            <a:spAutoFit/>
          </a:bodyPr>
          <a:lstStyle/>
          <a:p>
            <a:r>
              <a:rPr lang="pl-PL" dirty="0"/>
              <a:t>cross-</a:t>
            </a:r>
            <a:r>
              <a:rPr lang="pl-PL" dirty="0" err="1"/>
              <a:t>validation</a:t>
            </a:r>
            <a:endParaRPr lang="en-US" dirty="0"/>
          </a:p>
        </p:txBody>
      </p:sp>
      <p:pic>
        <p:nvPicPr>
          <p:cNvPr id="24" name="Graphic 23" descr="Cloud Computing with solid fill">
            <a:extLst>
              <a:ext uri="{FF2B5EF4-FFF2-40B4-BE49-F238E27FC236}">
                <a16:creationId xmlns:a16="http://schemas.microsoft.com/office/drawing/2014/main" id="{679710F1-ED70-67B6-FC01-337D44E46A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9159" y="1146437"/>
            <a:ext cx="1834626" cy="1834626"/>
          </a:xfrm>
          <a:prstGeom prst="rect">
            <a:avLst/>
          </a:prstGeom>
        </p:spPr>
      </p:pic>
      <p:sp>
        <p:nvSpPr>
          <p:cNvPr id="26" name="Arrow: Right 25">
            <a:extLst>
              <a:ext uri="{FF2B5EF4-FFF2-40B4-BE49-F238E27FC236}">
                <a16:creationId xmlns:a16="http://schemas.microsoft.com/office/drawing/2014/main" id="{42EB4A71-4899-AD1C-57A5-6AE747CDC40A}"/>
              </a:ext>
            </a:extLst>
          </p:cNvPr>
          <p:cNvSpPr/>
          <p:nvPr/>
        </p:nvSpPr>
        <p:spPr>
          <a:xfrm rot="18982697">
            <a:off x="5966005" y="3103605"/>
            <a:ext cx="1411994" cy="590389"/>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5940DBD-F6D4-44BD-A458-AA4EA19E230A}"/>
              </a:ext>
            </a:extLst>
          </p:cNvPr>
          <p:cNvSpPr/>
          <p:nvPr/>
        </p:nvSpPr>
        <p:spPr>
          <a:xfrm rot="2791787">
            <a:off x="8124446" y="3133805"/>
            <a:ext cx="1558678" cy="590389"/>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15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1AF7-0AAD-12B8-3DF3-5A6B164BC5A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69A9ED-FEAA-D3C9-303A-F29EC43496BC}"/>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Pipeline </a:t>
            </a:r>
            <a:endParaRPr lang="en-US" sz="3600" b="1" dirty="0">
              <a:solidFill>
                <a:srgbClr val="FF0000"/>
              </a:solidFill>
              <a:latin typeface="+mn-lt"/>
            </a:endParaRPr>
          </a:p>
        </p:txBody>
      </p:sp>
      <p:grpSp>
        <p:nvGrpSpPr>
          <p:cNvPr id="16" name="Group 15">
            <a:extLst>
              <a:ext uri="{FF2B5EF4-FFF2-40B4-BE49-F238E27FC236}">
                <a16:creationId xmlns:a16="http://schemas.microsoft.com/office/drawing/2014/main" id="{77D6C955-9D0F-6232-1A6F-3719D212F466}"/>
              </a:ext>
            </a:extLst>
          </p:cNvPr>
          <p:cNvGrpSpPr/>
          <p:nvPr/>
        </p:nvGrpSpPr>
        <p:grpSpPr>
          <a:xfrm>
            <a:off x="1132011" y="2474650"/>
            <a:ext cx="940130" cy="996594"/>
            <a:chOff x="1280556" y="2661006"/>
            <a:chExt cx="940130" cy="996594"/>
          </a:xfrm>
        </p:grpSpPr>
        <p:pic>
          <p:nvPicPr>
            <p:cNvPr id="9" name="Graphic 8" descr="Database outline">
              <a:extLst>
                <a:ext uri="{FF2B5EF4-FFF2-40B4-BE49-F238E27FC236}">
                  <a16:creationId xmlns:a16="http://schemas.microsoft.com/office/drawing/2014/main" id="{B38BB719-5B8D-E194-4B2D-504055CE0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556" y="2661006"/>
              <a:ext cx="940130" cy="940130"/>
            </a:xfrm>
            <a:prstGeom prst="rect">
              <a:avLst/>
            </a:prstGeom>
          </p:spPr>
        </p:pic>
        <p:pic>
          <p:nvPicPr>
            <p:cNvPr id="13" name="Graphic 12" descr="Cloud outline">
              <a:extLst>
                <a:ext uri="{FF2B5EF4-FFF2-40B4-BE49-F238E27FC236}">
                  <a16:creationId xmlns:a16="http://schemas.microsoft.com/office/drawing/2014/main" id="{C70E8162-9AD0-5154-8A7F-F49B0316B2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0621" y="3200400"/>
              <a:ext cx="457200" cy="457200"/>
            </a:xfrm>
            <a:prstGeom prst="rect">
              <a:avLst/>
            </a:prstGeom>
          </p:spPr>
        </p:pic>
      </p:grpSp>
      <p:sp>
        <p:nvSpPr>
          <p:cNvPr id="17" name="TextBox 16">
            <a:extLst>
              <a:ext uri="{FF2B5EF4-FFF2-40B4-BE49-F238E27FC236}">
                <a16:creationId xmlns:a16="http://schemas.microsoft.com/office/drawing/2014/main" id="{516BB113-154F-23AC-ED5B-D14FA056E71F}"/>
              </a:ext>
            </a:extLst>
          </p:cNvPr>
          <p:cNvSpPr txBox="1"/>
          <p:nvPr/>
        </p:nvSpPr>
        <p:spPr>
          <a:xfrm>
            <a:off x="741968" y="3849281"/>
            <a:ext cx="1720215" cy="523220"/>
          </a:xfrm>
          <a:prstGeom prst="rect">
            <a:avLst/>
          </a:prstGeom>
          <a:noFill/>
        </p:spPr>
        <p:txBody>
          <a:bodyPr wrap="none" rtlCol="0">
            <a:spAutoFit/>
          </a:bodyPr>
          <a:lstStyle/>
          <a:p>
            <a:pPr algn="ctr"/>
            <a:r>
              <a:rPr lang="pl-PL" sz="1400" dirty="0"/>
              <a:t>Problem framing and</a:t>
            </a:r>
            <a:br>
              <a:rPr lang="pl-PL" sz="1400" dirty="0"/>
            </a:br>
            <a:r>
              <a:rPr lang="pl-PL" sz="1400" dirty="0"/>
              <a:t>data collection</a:t>
            </a:r>
            <a:endParaRPr lang="en-US" sz="1400" dirty="0"/>
          </a:p>
        </p:txBody>
      </p:sp>
      <p:grpSp>
        <p:nvGrpSpPr>
          <p:cNvPr id="25" name="Group 24">
            <a:extLst>
              <a:ext uri="{FF2B5EF4-FFF2-40B4-BE49-F238E27FC236}">
                <a16:creationId xmlns:a16="http://schemas.microsoft.com/office/drawing/2014/main" id="{0EF17EC3-E392-01D5-0E65-1C3C403ECC9A}"/>
              </a:ext>
            </a:extLst>
          </p:cNvPr>
          <p:cNvGrpSpPr/>
          <p:nvPr/>
        </p:nvGrpSpPr>
        <p:grpSpPr>
          <a:xfrm>
            <a:off x="3229350" y="2495511"/>
            <a:ext cx="1607634" cy="1437616"/>
            <a:chOff x="2505220" y="2058234"/>
            <a:chExt cx="1607634" cy="1437616"/>
          </a:xfrm>
        </p:grpSpPr>
        <p:pic>
          <p:nvPicPr>
            <p:cNvPr id="7" name="Graphic 6" descr="Single gear outline">
              <a:extLst>
                <a:ext uri="{FF2B5EF4-FFF2-40B4-BE49-F238E27FC236}">
                  <a16:creationId xmlns:a16="http://schemas.microsoft.com/office/drawing/2014/main" id="{2C6285A3-096F-C3B1-5EDE-B877C90C6C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23580" y="2117301"/>
              <a:ext cx="630208" cy="630208"/>
            </a:xfrm>
            <a:prstGeom prst="rect">
              <a:avLst/>
            </a:prstGeom>
          </p:spPr>
        </p:pic>
        <p:pic>
          <p:nvPicPr>
            <p:cNvPr id="8" name="Graphic 7" descr="Single gear outline">
              <a:extLst>
                <a:ext uri="{FF2B5EF4-FFF2-40B4-BE49-F238E27FC236}">
                  <a16:creationId xmlns:a16="http://schemas.microsoft.com/office/drawing/2014/main" id="{268FBDBE-A2EF-1E7E-7C63-363EA82B24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5220" y="2058234"/>
              <a:ext cx="748341" cy="748341"/>
            </a:xfrm>
            <a:prstGeom prst="rect">
              <a:avLst/>
            </a:prstGeom>
          </p:spPr>
        </p:pic>
        <p:pic>
          <p:nvPicPr>
            <p:cNvPr id="10" name="Graphic 9" descr="Single gear outline">
              <a:extLst>
                <a:ext uri="{FF2B5EF4-FFF2-40B4-BE49-F238E27FC236}">
                  <a16:creationId xmlns:a16="http://schemas.microsoft.com/office/drawing/2014/main" id="{8CEA999D-3681-2F56-28D9-D562CA1DE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4513" y="2747509"/>
              <a:ext cx="748341" cy="748341"/>
            </a:xfrm>
            <a:prstGeom prst="rect">
              <a:avLst/>
            </a:prstGeom>
          </p:spPr>
        </p:pic>
        <p:cxnSp>
          <p:nvCxnSpPr>
            <p:cNvPr id="12" name="Straight Connector 11">
              <a:extLst>
                <a:ext uri="{FF2B5EF4-FFF2-40B4-BE49-F238E27FC236}">
                  <a16:creationId xmlns:a16="http://schemas.microsoft.com/office/drawing/2014/main" id="{023B96F7-24F0-B650-764A-7F0CB9089BB5}"/>
                </a:ext>
              </a:extLst>
            </p:cNvPr>
            <p:cNvCxnSpPr>
              <a:stCxn id="8" idx="3"/>
              <a:endCxn id="7" idx="1"/>
            </p:cNvCxnSpPr>
            <p:nvPr/>
          </p:nvCxnSpPr>
          <p:spPr>
            <a:xfrm>
              <a:off x="3253561" y="2432405"/>
              <a:ext cx="1700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80A9DC8-ADEA-A159-CFCD-D50701948381}"/>
                </a:ext>
              </a:extLst>
            </p:cNvPr>
            <p:cNvCxnSpPr>
              <a:endCxn id="10" idx="1"/>
            </p:cNvCxnSpPr>
            <p:nvPr/>
          </p:nvCxnSpPr>
          <p:spPr>
            <a:xfrm>
              <a:off x="2879390" y="2806575"/>
              <a:ext cx="485123" cy="315105"/>
            </a:xfrm>
            <a:prstGeom prst="bentConnector3">
              <a:avLst>
                <a:gd name="adj1" fmla="val -164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AE1EA5E0-DBBC-501F-044E-B22D20F70C1A}"/>
              </a:ext>
            </a:extLst>
          </p:cNvPr>
          <p:cNvCxnSpPr/>
          <p:nvPr/>
        </p:nvCxnSpPr>
        <p:spPr>
          <a:xfrm>
            <a:off x="2259097" y="2883643"/>
            <a:ext cx="61205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862E29-B9B2-7612-A917-66DAEB12E1B1}"/>
              </a:ext>
            </a:extLst>
          </p:cNvPr>
          <p:cNvSpPr txBox="1"/>
          <p:nvPr/>
        </p:nvSpPr>
        <p:spPr>
          <a:xfrm>
            <a:off x="3208926" y="3867237"/>
            <a:ext cx="1901995" cy="523220"/>
          </a:xfrm>
          <a:prstGeom prst="rect">
            <a:avLst/>
          </a:prstGeom>
          <a:noFill/>
        </p:spPr>
        <p:txBody>
          <a:bodyPr wrap="none" rtlCol="0">
            <a:spAutoFit/>
          </a:bodyPr>
          <a:lstStyle/>
          <a:p>
            <a:pPr algn="ctr"/>
            <a:r>
              <a:rPr lang="pl-PL" sz="1400" dirty="0"/>
              <a:t>Data preprocessing and</a:t>
            </a:r>
            <a:br>
              <a:rPr lang="pl-PL" sz="1400" dirty="0"/>
            </a:br>
            <a:r>
              <a:rPr lang="pl-PL" sz="1400" dirty="0"/>
              <a:t>feature engineering</a:t>
            </a:r>
            <a:endParaRPr lang="en-US" sz="1400" dirty="0"/>
          </a:p>
        </p:txBody>
      </p:sp>
      <p:grpSp>
        <p:nvGrpSpPr>
          <p:cNvPr id="80" name="Group 79">
            <a:extLst>
              <a:ext uri="{FF2B5EF4-FFF2-40B4-BE49-F238E27FC236}">
                <a16:creationId xmlns:a16="http://schemas.microsoft.com/office/drawing/2014/main" id="{15AA7574-71AF-2B56-F0B1-6E1BC67FFEC4}"/>
              </a:ext>
            </a:extLst>
          </p:cNvPr>
          <p:cNvGrpSpPr/>
          <p:nvPr/>
        </p:nvGrpSpPr>
        <p:grpSpPr>
          <a:xfrm>
            <a:off x="5951082" y="2507256"/>
            <a:ext cx="781154" cy="925671"/>
            <a:chOff x="4483144" y="2645540"/>
            <a:chExt cx="781154" cy="925671"/>
          </a:xfrm>
        </p:grpSpPr>
        <p:sp>
          <p:nvSpPr>
            <p:cNvPr id="29" name="Oval 28">
              <a:extLst>
                <a:ext uri="{FF2B5EF4-FFF2-40B4-BE49-F238E27FC236}">
                  <a16:creationId xmlns:a16="http://schemas.microsoft.com/office/drawing/2014/main" id="{5FC9AC64-E50C-D255-A6B5-A26A40042C2D}"/>
                </a:ext>
              </a:extLst>
            </p:cNvPr>
            <p:cNvSpPr/>
            <p:nvPr/>
          </p:nvSpPr>
          <p:spPr>
            <a:xfrm>
              <a:off x="4849034" y="2645540"/>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BB96AF4-39BE-952E-6FE5-50B5083B8B17}"/>
                </a:ext>
              </a:extLst>
            </p:cNvPr>
            <p:cNvSpPr/>
            <p:nvPr/>
          </p:nvSpPr>
          <p:spPr>
            <a:xfrm>
              <a:off x="4483144" y="3027008"/>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A87A3C0-762A-10DD-4084-2C6995FFF866}"/>
                </a:ext>
              </a:extLst>
            </p:cNvPr>
            <p:cNvSpPr/>
            <p:nvPr/>
          </p:nvSpPr>
          <p:spPr>
            <a:xfrm>
              <a:off x="4839431" y="2904854"/>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74F5B2F-B5E2-689B-06FA-2C7F8E97BFD8}"/>
                </a:ext>
              </a:extLst>
            </p:cNvPr>
            <p:cNvSpPr/>
            <p:nvPr/>
          </p:nvSpPr>
          <p:spPr>
            <a:xfrm>
              <a:off x="4839431" y="3164168"/>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583D329-3BE6-727C-A2B3-A9E2A169464A}"/>
                </a:ext>
              </a:extLst>
            </p:cNvPr>
            <p:cNvSpPr/>
            <p:nvPr/>
          </p:nvSpPr>
          <p:spPr>
            <a:xfrm>
              <a:off x="4839431" y="3434051"/>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0208D7D-CB82-DFC9-AD89-466CB991D7A5}"/>
                </a:ext>
              </a:extLst>
            </p:cNvPr>
            <p:cNvSpPr/>
            <p:nvPr/>
          </p:nvSpPr>
          <p:spPr>
            <a:xfrm>
              <a:off x="5127138" y="2801919"/>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A1E39E2-1FB1-2735-5DB1-EA0A101D8904}"/>
                </a:ext>
              </a:extLst>
            </p:cNvPr>
            <p:cNvSpPr/>
            <p:nvPr/>
          </p:nvSpPr>
          <p:spPr>
            <a:xfrm>
              <a:off x="5127138" y="3112167"/>
              <a:ext cx="137160" cy="137160"/>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FDD7547-A4DE-5E1A-C261-78EF4C00484B}"/>
                </a:ext>
              </a:extLst>
            </p:cNvPr>
            <p:cNvCxnSpPr>
              <a:stCxn id="30" idx="7"/>
              <a:endCxn id="29" idx="3"/>
            </p:cNvCxnSpPr>
            <p:nvPr/>
          </p:nvCxnSpPr>
          <p:spPr>
            <a:xfrm flipV="1">
              <a:off x="4600217" y="2762613"/>
              <a:ext cx="268904" cy="284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C8B029-D654-356D-E425-F5A8CB0CC08C}"/>
                </a:ext>
              </a:extLst>
            </p:cNvPr>
            <p:cNvCxnSpPr>
              <a:cxnSpLocks/>
              <a:stCxn id="34" idx="1"/>
              <a:endCxn id="29" idx="6"/>
            </p:cNvCxnSpPr>
            <p:nvPr/>
          </p:nvCxnSpPr>
          <p:spPr>
            <a:xfrm flipH="1" flipV="1">
              <a:off x="4986194" y="2714120"/>
              <a:ext cx="161031" cy="10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692EB-74A5-A633-71B5-73903D42C263}"/>
                </a:ext>
              </a:extLst>
            </p:cNvPr>
            <p:cNvCxnSpPr>
              <a:cxnSpLocks/>
              <a:stCxn id="30" idx="6"/>
              <a:endCxn id="31" idx="2"/>
            </p:cNvCxnSpPr>
            <p:nvPr/>
          </p:nvCxnSpPr>
          <p:spPr>
            <a:xfrm flipV="1">
              <a:off x="4620304" y="2973434"/>
              <a:ext cx="219127" cy="122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50F2321-8983-4E87-74EC-F4F4CED19DE4}"/>
                </a:ext>
              </a:extLst>
            </p:cNvPr>
            <p:cNvCxnSpPr>
              <a:cxnSpLocks/>
              <a:stCxn id="30" idx="5"/>
              <a:endCxn id="32" idx="2"/>
            </p:cNvCxnSpPr>
            <p:nvPr/>
          </p:nvCxnSpPr>
          <p:spPr>
            <a:xfrm>
              <a:off x="4600217" y="3144081"/>
              <a:ext cx="239214" cy="88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8176B5-7AA5-29CF-2BD9-2C804B8FBA39}"/>
                </a:ext>
              </a:extLst>
            </p:cNvPr>
            <p:cNvCxnSpPr>
              <a:cxnSpLocks/>
              <a:stCxn id="32" idx="7"/>
              <a:endCxn id="34" idx="3"/>
            </p:cNvCxnSpPr>
            <p:nvPr/>
          </p:nvCxnSpPr>
          <p:spPr>
            <a:xfrm flipV="1">
              <a:off x="4956504" y="2918992"/>
              <a:ext cx="190721" cy="265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B852AD7-CF59-4E16-10B1-93D4A2FB95D0}"/>
                </a:ext>
              </a:extLst>
            </p:cNvPr>
            <p:cNvCxnSpPr>
              <a:cxnSpLocks/>
              <a:stCxn id="35" idx="1"/>
              <a:endCxn id="31" idx="5"/>
            </p:cNvCxnSpPr>
            <p:nvPr/>
          </p:nvCxnSpPr>
          <p:spPr>
            <a:xfrm flipH="1" flipV="1">
              <a:off x="4956504" y="3021927"/>
              <a:ext cx="190721" cy="110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33DCED9-904E-2769-1FCD-406835B7B0F4}"/>
                </a:ext>
              </a:extLst>
            </p:cNvPr>
            <p:cNvCxnSpPr>
              <a:cxnSpLocks/>
              <a:stCxn id="30" idx="5"/>
              <a:endCxn id="33" idx="1"/>
            </p:cNvCxnSpPr>
            <p:nvPr/>
          </p:nvCxnSpPr>
          <p:spPr>
            <a:xfrm>
              <a:off x="4600217" y="3144081"/>
              <a:ext cx="259301" cy="310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03371A4-289E-A0A6-5D55-DF19C04410D7}"/>
                </a:ext>
              </a:extLst>
            </p:cNvPr>
            <p:cNvCxnSpPr>
              <a:cxnSpLocks/>
              <a:stCxn id="33" idx="7"/>
              <a:endCxn id="35" idx="3"/>
            </p:cNvCxnSpPr>
            <p:nvPr/>
          </p:nvCxnSpPr>
          <p:spPr>
            <a:xfrm flipV="1">
              <a:off x="4956504" y="3229240"/>
              <a:ext cx="190721" cy="22489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7" name="Straight Arrow Connector 76">
            <a:extLst>
              <a:ext uri="{FF2B5EF4-FFF2-40B4-BE49-F238E27FC236}">
                <a16:creationId xmlns:a16="http://schemas.microsoft.com/office/drawing/2014/main" id="{FED7198B-3329-FEBD-F9D4-E45A1EAACF31}"/>
              </a:ext>
            </a:extLst>
          </p:cNvPr>
          <p:cNvCxnSpPr/>
          <p:nvPr/>
        </p:nvCxnSpPr>
        <p:spPr>
          <a:xfrm>
            <a:off x="5004767" y="2957304"/>
            <a:ext cx="61205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C7A6F80-C830-74C8-97E3-F99954D25277}"/>
              </a:ext>
            </a:extLst>
          </p:cNvPr>
          <p:cNvSpPr txBox="1"/>
          <p:nvPr/>
        </p:nvSpPr>
        <p:spPr>
          <a:xfrm>
            <a:off x="5799608" y="3871280"/>
            <a:ext cx="1202958" cy="523220"/>
          </a:xfrm>
          <a:prstGeom prst="rect">
            <a:avLst/>
          </a:prstGeom>
          <a:noFill/>
        </p:spPr>
        <p:txBody>
          <a:bodyPr wrap="none" rtlCol="0">
            <a:spAutoFit/>
          </a:bodyPr>
          <a:lstStyle/>
          <a:p>
            <a:pPr algn="ctr"/>
            <a:r>
              <a:rPr lang="pl-PL" sz="1400" dirty="0"/>
              <a:t>ML algorithm </a:t>
            </a:r>
            <a:br>
              <a:rPr lang="pl-PL" sz="1400" dirty="0"/>
            </a:br>
            <a:r>
              <a:rPr lang="pl-PL" sz="1400" dirty="0"/>
              <a:t>selection</a:t>
            </a:r>
            <a:endParaRPr lang="en-US" sz="1400" dirty="0"/>
          </a:p>
        </p:txBody>
      </p:sp>
      <p:cxnSp>
        <p:nvCxnSpPr>
          <p:cNvPr id="86" name="Straight Arrow Connector 85">
            <a:extLst>
              <a:ext uri="{FF2B5EF4-FFF2-40B4-BE49-F238E27FC236}">
                <a16:creationId xmlns:a16="http://schemas.microsoft.com/office/drawing/2014/main" id="{0FBE1752-5D4E-532B-D8F5-F65454E6414C}"/>
              </a:ext>
            </a:extLst>
          </p:cNvPr>
          <p:cNvCxnSpPr>
            <a:cxnSpLocks/>
          </p:cNvCxnSpPr>
          <p:nvPr/>
        </p:nvCxnSpPr>
        <p:spPr>
          <a:xfrm flipV="1">
            <a:off x="7090973" y="2886863"/>
            <a:ext cx="863958" cy="15928"/>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F120D42-3E10-BF61-F079-8386575D9C84}"/>
              </a:ext>
            </a:extLst>
          </p:cNvPr>
          <p:cNvSpPr txBox="1"/>
          <p:nvPr/>
        </p:nvSpPr>
        <p:spPr>
          <a:xfrm>
            <a:off x="7910260" y="3849281"/>
            <a:ext cx="1263038" cy="523220"/>
          </a:xfrm>
          <a:prstGeom prst="rect">
            <a:avLst/>
          </a:prstGeom>
          <a:noFill/>
        </p:spPr>
        <p:txBody>
          <a:bodyPr wrap="none" rtlCol="0">
            <a:spAutoFit/>
          </a:bodyPr>
          <a:lstStyle/>
          <a:p>
            <a:pPr algn="ctr"/>
            <a:r>
              <a:rPr lang="pl-PL" sz="1400" dirty="0"/>
              <a:t>Model training</a:t>
            </a:r>
            <a:br>
              <a:rPr lang="pl-PL" sz="1400" dirty="0"/>
            </a:br>
            <a:r>
              <a:rPr lang="pl-PL" sz="1400" dirty="0"/>
              <a:t>and evaluation</a:t>
            </a:r>
            <a:endParaRPr lang="en-US" sz="1400" dirty="0"/>
          </a:p>
        </p:txBody>
      </p:sp>
      <p:pic>
        <p:nvPicPr>
          <p:cNvPr id="89" name="Graphic 88" descr="Presentation with bar chart outline">
            <a:extLst>
              <a:ext uri="{FF2B5EF4-FFF2-40B4-BE49-F238E27FC236}">
                <a16:creationId xmlns:a16="http://schemas.microsoft.com/office/drawing/2014/main" id="{AAC76259-A909-3A14-62BD-43207B95C2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4579" y="2515747"/>
            <a:ext cx="914400" cy="914400"/>
          </a:xfrm>
          <a:prstGeom prst="rect">
            <a:avLst/>
          </a:prstGeom>
        </p:spPr>
      </p:pic>
      <p:pic>
        <p:nvPicPr>
          <p:cNvPr id="93" name="Graphic 92" descr="Lightbulb and gear outline">
            <a:extLst>
              <a:ext uri="{FF2B5EF4-FFF2-40B4-BE49-F238E27FC236}">
                <a16:creationId xmlns:a16="http://schemas.microsoft.com/office/drawing/2014/main" id="{AFF50020-55FC-32A5-A653-DAEFD312BB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39400" y="2474025"/>
            <a:ext cx="914400" cy="914400"/>
          </a:xfrm>
          <a:prstGeom prst="rect">
            <a:avLst/>
          </a:prstGeom>
        </p:spPr>
      </p:pic>
      <p:cxnSp>
        <p:nvCxnSpPr>
          <p:cNvPr id="94" name="Straight Arrow Connector 93">
            <a:extLst>
              <a:ext uri="{FF2B5EF4-FFF2-40B4-BE49-F238E27FC236}">
                <a16:creationId xmlns:a16="http://schemas.microsoft.com/office/drawing/2014/main" id="{44F5ABEA-6AEC-F356-1238-20E68B4A4645}"/>
              </a:ext>
            </a:extLst>
          </p:cNvPr>
          <p:cNvCxnSpPr>
            <a:cxnSpLocks/>
          </p:cNvCxnSpPr>
          <p:nvPr/>
        </p:nvCxnSpPr>
        <p:spPr>
          <a:xfrm>
            <a:off x="9257598" y="2931225"/>
            <a:ext cx="823394"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A37CB1A-C5EE-0D8E-84A0-C478BD1A0A25}"/>
              </a:ext>
            </a:extLst>
          </p:cNvPr>
          <p:cNvSpPr txBox="1"/>
          <p:nvPr/>
        </p:nvSpPr>
        <p:spPr>
          <a:xfrm>
            <a:off x="10080992" y="3849281"/>
            <a:ext cx="1631216" cy="523220"/>
          </a:xfrm>
          <a:prstGeom prst="rect">
            <a:avLst/>
          </a:prstGeom>
          <a:noFill/>
        </p:spPr>
        <p:txBody>
          <a:bodyPr wrap="none" rtlCol="0">
            <a:spAutoFit/>
          </a:bodyPr>
          <a:lstStyle/>
          <a:p>
            <a:pPr algn="ctr"/>
            <a:r>
              <a:rPr lang="pl-PL" sz="1400" dirty="0"/>
              <a:t>Service deployment</a:t>
            </a:r>
            <a:br>
              <a:rPr lang="pl-PL" sz="1400" dirty="0"/>
            </a:br>
            <a:r>
              <a:rPr lang="pl-PL" sz="1400" dirty="0"/>
              <a:t>model monitoring</a:t>
            </a:r>
            <a:endParaRPr lang="en-US" sz="1400" dirty="0"/>
          </a:p>
        </p:txBody>
      </p:sp>
      <p:cxnSp>
        <p:nvCxnSpPr>
          <p:cNvPr id="101" name="Connector: Elbow 100">
            <a:extLst>
              <a:ext uri="{FF2B5EF4-FFF2-40B4-BE49-F238E27FC236}">
                <a16:creationId xmlns:a16="http://schemas.microsoft.com/office/drawing/2014/main" id="{A9FCC266-3269-A27C-C345-FD9FEF3ED637}"/>
              </a:ext>
            </a:extLst>
          </p:cNvPr>
          <p:cNvCxnSpPr>
            <a:cxnSpLocks/>
          </p:cNvCxnSpPr>
          <p:nvPr/>
        </p:nvCxnSpPr>
        <p:spPr>
          <a:xfrm rot="10800000" flipV="1">
            <a:off x="4062703" y="1818239"/>
            <a:ext cx="4479077" cy="534874"/>
          </a:xfrm>
          <a:prstGeom prst="bentConnector3">
            <a:avLst>
              <a:gd name="adj1" fmla="val 99880"/>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DF15C0B-44B1-9FD6-FA30-829E2799A9CC}"/>
              </a:ext>
            </a:extLst>
          </p:cNvPr>
          <p:cNvSpPr txBox="1"/>
          <p:nvPr/>
        </p:nvSpPr>
        <p:spPr>
          <a:xfrm>
            <a:off x="5330163" y="1321569"/>
            <a:ext cx="1973618" cy="307777"/>
          </a:xfrm>
          <a:prstGeom prst="rect">
            <a:avLst/>
          </a:prstGeom>
          <a:noFill/>
        </p:spPr>
        <p:txBody>
          <a:bodyPr wrap="none" rtlCol="0">
            <a:spAutoFit/>
          </a:bodyPr>
          <a:lstStyle/>
          <a:p>
            <a:pPr algn="ctr"/>
            <a:r>
              <a:rPr lang="pl-PL" sz="1400" dirty="0"/>
              <a:t>Hyperparameters tuning</a:t>
            </a:r>
            <a:endParaRPr lang="en-US" sz="1400" dirty="0"/>
          </a:p>
        </p:txBody>
      </p:sp>
      <p:cxnSp>
        <p:nvCxnSpPr>
          <p:cNvPr id="116" name="Straight Arrow Connector 115">
            <a:extLst>
              <a:ext uri="{FF2B5EF4-FFF2-40B4-BE49-F238E27FC236}">
                <a16:creationId xmlns:a16="http://schemas.microsoft.com/office/drawing/2014/main" id="{1D1D1405-166D-B7E7-A207-078B14BDE8E1}"/>
              </a:ext>
            </a:extLst>
          </p:cNvPr>
          <p:cNvCxnSpPr/>
          <p:nvPr/>
        </p:nvCxnSpPr>
        <p:spPr>
          <a:xfrm>
            <a:off x="6395266" y="1818634"/>
            <a:ext cx="0" cy="596515"/>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EB684FB-AA37-F2BA-E4E0-69811AA8F290}"/>
              </a:ext>
            </a:extLst>
          </p:cNvPr>
          <p:cNvCxnSpPr/>
          <p:nvPr/>
        </p:nvCxnSpPr>
        <p:spPr>
          <a:xfrm>
            <a:off x="8541779" y="1835891"/>
            <a:ext cx="0" cy="596515"/>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50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532C48-3316-7C3E-54EB-3238B8D43169}"/>
              </a:ext>
            </a:extLst>
          </p:cNvPr>
          <p:cNvSpPr>
            <a:spLocks noGrp="1"/>
          </p:cNvSpPr>
          <p:nvPr>
            <p:ph type="title"/>
          </p:nvPr>
        </p:nvSpPr>
        <p:spPr>
          <a:xfrm>
            <a:off x="838200" y="175222"/>
            <a:ext cx="10515600" cy="565559"/>
          </a:xfrm>
        </p:spPr>
        <p:txBody>
          <a:bodyPr>
            <a:normAutofit fontScale="90000"/>
          </a:bodyPr>
          <a:lstStyle/>
          <a:p>
            <a:pPr algn="ctr"/>
            <a:r>
              <a:rPr lang="pl-PL" sz="3600" b="1" dirty="0">
                <a:latin typeface="+mn-lt"/>
              </a:rPr>
              <a:t>Interpretability vs Flexibility</a:t>
            </a:r>
            <a:endParaRPr lang="en-US" sz="3600" b="1" dirty="0">
              <a:latin typeface="+mn-lt"/>
            </a:endParaRPr>
          </a:p>
        </p:txBody>
      </p:sp>
      <p:sp>
        <p:nvSpPr>
          <p:cNvPr id="5" name="Rectangle 4">
            <a:extLst>
              <a:ext uri="{FF2B5EF4-FFF2-40B4-BE49-F238E27FC236}">
                <a16:creationId xmlns:a16="http://schemas.microsoft.com/office/drawing/2014/main" id="{AC84E9F4-B4F2-BE13-43F1-3F120ADBF192}"/>
              </a:ext>
            </a:extLst>
          </p:cNvPr>
          <p:cNvSpPr/>
          <p:nvPr/>
        </p:nvSpPr>
        <p:spPr>
          <a:xfrm>
            <a:off x="1053296" y="894145"/>
            <a:ext cx="10432648" cy="4731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22AF707-69BE-CFB5-FB4A-07D78CAA6CF1}"/>
              </a:ext>
            </a:extLst>
          </p:cNvPr>
          <p:cNvCxnSpPr/>
          <p:nvPr/>
        </p:nvCxnSpPr>
        <p:spPr>
          <a:xfrm flipH="1">
            <a:off x="752354" y="1307939"/>
            <a:ext cx="3009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92A6C9-54BC-C825-E669-BBDFD917C2A2}"/>
              </a:ext>
            </a:extLst>
          </p:cNvPr>
          <p:cNvSpPr txBox="1"/>
          <p:nvPr/>
        </p:nvSpPr>
        <p:spPr>
          <a:xfrm rot="16200000">
            <a:off x="181897" y="1138662"/>
            <a:ext cx="562975" cy="338554"/>
          </a:xfrm>
          <a:prstGeom prst="rect">
            <a:avLst/>
          </a:prstGeom>
          <a:noFill/>
        </p:spPr>
        <p:txBody>
          <a:bodyPr wrap="none" rtlCol="0">
            <a:spAutoFit/>
          </a:bodyPr>
          <a:lstStyle/>
          <a:p>
            <a:r>
              <a:rPr lang="pl-PL" sz="1600" dirty="0"/>
              <a:t>High</a:t>
            </a:r>
            <a:endParaRPr lang="en-US" sz="1600" dirty="0"/>
          </a:p>
        </p:txBody>
      </p:sp>
      <p:cxnSp>
        <p:nvCxnSpPr>
          <p:cNvPr id="9" name="Straight Connector 8">
            <a:extLst>
              <a:ext uri="{FF2B5EF4-FFF2-40B4-BE49-F238E27FC236}">
                <a16:creationId xmlns:a16="http://schemas.microsoft.com/office/drawing/2014/main" id="{CAB552EE-D81C-BBF7-9041-3472542E6E61}"/>
              </a:ext>
            </a:extLst>
          </p:cNvPr>
          <p:cNvCxnSpPr/>
          <p:nvPr/>
        </p:nvCxnSpPr>
        <p:spPr>
          <a:xfrm flipH="1">
            <a:off x="752354" y="5326283"/>
            <a:ext cx="30094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AE923A-088D-9925-B345-7300666FB21D}"/>
              </a:ext>
            </a:extLst>
          </p:cNvPr>
          <p:cNvSpPr txBox="1"/>
          <p:nvPr/>
        </p:nvSpPr>
        <p:spPr>
          <a:xfrm rot="16200000">
            <a:off x="199946" y="5157006"/>
            <a:ext cx="526876" cy="338554"/>
          </a:xfrm>
          <a:prstGeom prst="rect">
            <a:avLst/>
          </a:prstGeom>
          <a:noFill/>
        </p:spPr>
        <p:txBody>
          <a:bodyPr wrap="none" rtlCol="0">
            <a:spAutoFit/>
          </a:bodyPr>
          <a:lstStyle/>
          <a:p>
            <a:r>
              <a:rPr lang="pl-PL" sz="1600" dirty="0" err="1"/>
              <a:t>Low</a:t>
            </a:r>
            <a:endParaRPr lang="en-US" sz="1600" dirty="0"/>
          </a:p>
        </p:txBody>
      </p:sp>
      <p:sp>
        <p:nvSpPr>
          <p:cNvPr id="11" name="TextBox 10">
            <a:extLst>
              <a:ext uri="{FF2B5EF4-FFF2-40B4-BE49-F238E27FC236}">
                <a16:creationId xmlns:a16="http://schemas.microsoft.com/office/drawing/2014/main" id="{6D88B510-F6F3-6B50-3F58-BC3BB4BA455C}"/>
              </a:ext>
            </a:extLst>
          </p:cNvPr>
          <p:cNvSpPr txBox="1"/>
          <p:nvPr/>
        </p:nvSpPr>
        <p:spPr>
          <a:xfrm rot="16200000">
            <a:off x="-273099" y="3259723"/>
            <a:ext cx="1472967" cy="338554"/>
          </a:xfrm>
          <a:prstGeom prst="rect">
            <a:avLst/>
          </a:prstGeom>
          <a:noFill/>
        </p:spPr>
        <p:txBody>
          <a:bodyPr wrap="none" rtlCol="0">
            <a:spAutoFit/>
          </a:bodyPr>
          <a:lstStyle/>
          <a:p>
            <a:r>
              <a:rPr lang="pl-PL" sz="1600" b="1" dirty="0"/>
              <a:t>Interpretability</a:t>
            </a:r>
            <a:endParaRPr lang="en-US" sz="1600" b="1" dirty="0"/>
          </a:p>
        </p:txBody>
      </p:sp>
      <p:cxnSp>
        <p:nvCxnSpPr>
          <p:cNvPr id="12" name="Straight Connector 11">
            <a:extLst>
              <a:ext uri="{FF2B5EF4-FFF2-40B4-BE49-F238E27FC236}">
                <a16:creationId xmlns:a16="http://schemas.microsoft.com/office/drawing/2014/main" id="{AC5A2A3A-1B68-A9C3-EDE8-91B4296A686E}"/>
              </a:ext>
            </a:extLst>
          </p:cNvPr>
          <p:cNvCxnSpPr>
            <a:cxnSpLocks/>
          </p:cNvCxnSpPr>
          <p:nvPr/>
        </p:nvCxnSpPr>
        <p:spPr>
          <a:xfrm>
            <a:off x="1516284" y="5625297"/>
            <a:ext cx="0" cy="3596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3BC111-D0BD-E18D-6C12-0CF196F97951}"/>
              </a:ext>
            </a:extLst>
          </p:cNvPr>
          <p:cNvSpPr txBox="1"/>
          <p:nvPr/>
        </p:nvSpPr>
        <p:spPr>
          <a:xfrm>
            <a:off x="1252846" y="5984964"/>
            <a:ext cx="526876" cy="338554"/>
          </a:xfrm>
          <a:prstGeom prst="rect">
            <a:avLst/>
          </a:prstGeom>
          <a:noFill/>
        </p:spPr>
        <p:txBody>
          <a:bodyPr wrap="none" rtlCol="0">
            <a:spAutoFit/>
          </a:bodyPr>
          <a:lstStyle/>
          <a:p>
            <a:r>
              <a:rPr lang="pl-PL" sz="1600" dirty="0" err="1"/>
              <a:t>Low</a:t>
            </a:r>
            <a:endParaRPr lang="en-US" sz="1600" dirty="0"/>
          </a:p>
        </p:txBody>
      </p:sp>
      <p:cxnSp>
        <p:nvCxnSpPr>
          <p:cNvPr id="16" name="Straight Connector 15">
            <a:extLst>
              <a:ext uri="{FF2B5EF4-FFF2-40B4-BE49-F238E27FC236}">
                <a16:creationId xmlns:a16="http://schemas.microsoft.com/office/drawing/2014/main" id="{3FE38C0C-38BF-3F9B-3C3B-A5A90EA35E34}"/>
              </a:ext>
            </a:extLst>
          </p:cNvPr>
          <p:cNvCxnSpPr>
            <a:cxnSpLocks/>
          </p:cNvCxnSpPr>
          <p:nvPr/>
        </p:nvCxnSpPr>
        <p:spPr>
          <a:xfrm>
            <a:off x="11206223" y="5625297"/>
            <a:ext cx="0" cy="35966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1F2FEB-FC4C-FE04-2C97-07724192F459}"/>
              </a:ext>
            </a:extLst>
          </p:cNvPr>
          <p:cNvSpPr txBox="1"/>
          <p:nvPr/>
        </p:nvSpPr>
        <p:spPr>
          <a:xfrm>
            <a:off x="10939154" y="5984964"/>
            <a:ext cx="562975" cy="338554"/>
          </a:xfrm>
          <a:prstGeom prst="rect">
            <a:avLst/>
          </a:prstGeom>
          <a:noFill/>
        </p:spPr>
        <p:txBody>
          <a:bodyPr wrap="none" rtlCol="0">
            <a:spAutoFit/>
          </a:bodyPr>
          <a:lstStyle/>
          <a:p>
            <a:r>
              <a:rPr lang="pl-PL" sz="1600" dirty="0"/>
              <a:t>High</a:t>
            </a:r>
            <a:endParaRPr lang="en-US" sz="1600" dirty="0"/>
          </a:p>
        </p:txBody>
      </p:sp>
      <p:sp>
        <p:nvSpPr>
          <p:cNvPr id="18" name="TextBox 17">
            <a:extLst>
              <a:ext uri="{FF2B5EF4-FFF2-40B4-BE49-F238E27FC236}">
                <a16:creationId xmlns:a16="http://schemas.microsoft.com/office/drawing/2014/main" id="{E84C5006-1FD6-2C60-35ED-70C976818456}"/>
              </a:ext>
            </a:extLst>
          </p:cNvPr>
          <p:cNvSpPr txBox="1"/>
          <p:nvPr/>
        </p:nvSpPr>
        <p:spPr>
          <a:xfrm>
            <a:off x="5555423" y="5984963"/>
            <a:ext cx="1101199" cy="369332"/>
          </a:xfrm>
          <a:prstGeom prst="rect">
            <a:avLst/>
          </a:prstGeom>
          <a:noFill/>
        </p:spPr>
        <p:txBody>
          <a:bodyPr wrap="none" rtlCol="0">
            <a:spAutoFit/>
          </a:bodyPr>
          <a:lstStyle/>
          <a:p>
            <a:r>
              <a:rPr lang="pl-PL" b="1" dirty="0"/>
              <a:t>Flexibility</a:t>
            </a:r>
            <a:endParaRPr lang="en-US" b="1" dirty="0"/>
          </a:p>
        </p:txBody>
      </p:sp>
      <p:sp>
        <p:nvSpPr>
          <p:cNvPr id="19" name="TextBox 18">
            <a:extLst>
              <a:ext uri="{FF2B5EF4-FFF2-40B4-BE49-F238E27FC236}">
                <a16:creationId xmlns:a16="http://schemas.microsoft.com/office/drawing/2014/main" id="{1E9816B8-4F49-F37F-5625-54A707D08726}"/>
              </a:ext>
            </a:extLst>
          </p:cNvPr>
          <p:cNvSpPr txBox="1"/>
          <p:nvPr/>
        </p:nvSpPr>
        <p:spPr>
          <a:xfrm>
            <a:off x="1169072" y="938607"/>
            <a:ext cx="1727589" cy="369332"/>
          </a:xfrm>
          <a:prstGeom prst="rect">
            <a:avLst/>
          </a:prstGeom>
          <a:noFill/>
        </p:spPr>
        <p:txBody>
          <a:bodyPr wrap="none" rtlCol="0">
            <a:spAutoFit/>
          </a:bodyPr>
          <a:lstStyle/>
          <a:p>
            <a:r>
              <a:rPr lang="pl-PL" dirty="0" err="1">
                <a:solidFill>
                  <a:srgbClr val="0070C0"/>
                </a:solidFill>
              </a:rPr>
              <a:t>Subset</a:t>
            </a:r>
            <a:r>
              <a:rPr lang="pl-PL" dirty="0">
                <a:solidFill>
                  <a:srgbClr val="0070C0"/>
                </a:solidFill>
              </a:rPr>
              <a:t> Selection</a:t>
            </a:r>
            <a:endParaRPr lang="en-US" dirty="0">
              <a:solidFill>
                <a:srgbClr val="0070C0"/>
              </a:solidFill>
            </a:endParaRPr>
          </a:p>
        </p:txBody>
      </p:sp>
      <p:sp>
        <p:nvSpPr>
          <p:cNvPr id="20" name="TextBox 19">
            <a:extLst>
              <a:ext uri="{FF2B5EF4-FFF2-40B4-BE49-F238E27FC236}">
                <a16:creationId xmlns:a16="http://schemas.microsoft.com/office/drawing/2014/main" id="{49913B6D-9FA2-4A9F-338D-CF8F58F24D0B}"/>
              </a:ext>
            </a:extLst>
          </p:cNvPr>
          <p:cNvSpPr txBox="1"/>
          <p:nvPr/>
        </p:nvSpPr>
        <p:spPr>
          <a:xfrm>
            <a:off x="1516284" y="1177722"/>
            <a:ext cx="694421" cy="369332"/>
          </a:xfrm>
          <a:prstGeom prst="rect">
            <a:avLst/>
          </a:prstGeom>
          <a:noFill/>
        </p:spPr>
        <p:txBody>
          <a:bodyPr wrap="none" rtlCol="0">
            <a:spAutoFit/>
          </a:bodyPr>
          <a:lstStyle/>
          <a:p>
            <a:r>
              <a:rPr lang="pl-PL" dirty="0">
                <a:solidFill>
                  <a:srgbClr val="0070C0"/>
                </a:solidFill>
              </a:rPr>
              <a:t>Lasso</a:t>
            </a:r>
            <a:endParaRPr lang="en-US" dirty="0">
              <a:solidFill>
                <a:srgbClr val="0070C0"/>
              </a:solidFill>
            </a:endParaRPr>
          </a:p>
        </p:txBody>
      </p:sp>
      <p:sp>
        <p:nvSpPr>
          <p:cNvPr id="21" name="TextBox 20">
            <a:extLst>
              <a:ext uri="{FF2B5EF4-FFF2-40B4-BE49-F238E27FC236}">
                <a16:creationId xmlns:a16="http://schemas.microsoft.com/office/drawing/2014/main" id="{3172D0EC-8989-1F85-063E-8689DD6EEB6C}"/>
              </a:ext>
            </a:extLst>
          </p:cNvPr>
          <p:cNvSpPr txBox="1"/>
          <p:nvPr/>
        </p:nvSpPr>
        <p:spPr>
          <a:xfrm>
            <a:off x="2999773" y="1781535"/>
            <a:ext cx="1467902" cy="369332"/>
          </a:xfrm>
          <a:prstGeom prst="rect">
            <a:avLst/>
          </a:prstGeom>
          <a:noFill/>
        </p:spPr>
        <p:txBody>
          <a:bodyPr wrap="none" rtlCol="0">
            <a:spAutoFit/>
          </a:bodyPr>
          <a:lstStyle/>
          <a:p>
            <a:r>
              <a:rPr lang="pl-PL" dirty="0" err="1">
                <a:solidFill>
                  <a:srgbClr val="0070C0"/>
                </a:solidFill>
              </a:rPr>
              <a:t>Least</a:t>
            </a:r>
            <a:r>
              <a:rPr lang="pl-PL" dirty="0">
                <a:solidFill>
                  <a:srgbClr val="0070C0"/>
                </a:solidFill>
              </a:rPr>
              <a:t> Squares</a:t>
            </a:r>
            <a:endParaRPr lang="en-US" dirty="0">
              <a:solidFill>
                <a:srgbClr val="0070C0"/>
              </a:solidFill>
            </a:endParaRPr>
          </a:p>
        </p:txBody>
      </p:sp>
      <p:sp>
        <p:nvSpPr>
          <p:cNvPr id="22" name="TextBox 21">
            <a:extLst>
              <a:ext uri="{FF2B5EF4-FFF2-40B4-BE49-F238E27FC236}">
                <a16:creationId xmlns:a16="http://schemas.microsoft.com/office/drawing/2014/main" id="{CE1E3D6C-0DA9-FE8D-81FE-4BE8B55D15E5}"/>
              </a:ext>
            </a:extLst>
          </p:cNvPr>
          <p:cNvSpPr txBox="1"/>
          <p:nvPr/>
        </p:nvSpPr>
        <p:spPr>
          <a:xfrm>
            <a:off x="4274917" y="2325867"/>
            <a:ext cx="2879956" cy="369332"/>
          </a:xfrm>
          <a:prstGeom prst="rect">
            <a:avLst/>
          </a:prstGeom>
          <a:noFill/>
        </p:spPr>
        <p:txBody>
          <a:bodyPr wrap="none" rtlCol="0">
            <a:spAutoFit/>
          </a:bodyPr>
          <a:lstStyle/>
          <a:p>
            <a:r>
              <a:rPr lang="pl-PL" dirty="0" err="1">
                <a:solidFill>
                  <a:srgbClr val="0070C0"/>
                </a:solidFill>
              </a:rPr>
              <a:t>Generalized</a:t>
            </a:r>
            <a:r>
              <a:rPr lang="pl-PL" dirty="0">
                <a:solidFill>
                  <a:srgbClr val="0070C0"/>
                </a:solidFill>
              </a:rPr>
              <a:t> </a:t>
            </a:r>
            <a:r>
              <a:rPr lang="pl-PL" dirty="0" err="1">
                <a:solidFill>
                  <a:srgbClr val="0070C0"/>
                </a:solidFill>
              </a:rPr>
              <a:t>Additive</a:t>
            </a:r>
            <a:r>
              <a:rPr lang="pl-PL" dirty="0">
                <a:solidFill>
                  <a:srgbClr val="0070C0"/>
                </a:solidFill>
              </a:rPr>
              <a:t> Models</a:t>
            </a:r>
            <a:endParaRPr lang="en-US" dirty="0">
              <a:solidFill>
                <a:srgbClr val="0070C0"/>
              </a:solidFill>
            </a:endParaRPr>
          </a:p>
        </p:txBody>
      </p:sp>
      <p:sp>
        <p:nvSpPr>
          <p:cNvPr id="23" name="TextBox 22">
            <a:extLst>
              <a:ext uri="{FF2B5EF4-FFF2-40B4-BE49-F238E27FC236}">
                <a16:creationId xmlns:a16="http://schemas.microsoft.com/office/drawing/2014/main" id="{2E9D0595-02A2-DF81-C27F-96F61ECEB3BE}"/>
              </a:ext>
            </a:extLst>
          </p:cNvPr>
          <p:cNvSpPr txBox="1"/>
          <p:nvPr/>
        </p:nvSpPr>
        <p:spPr>
          <a:xfrm>
            <a:off x="5415686" y="2510533"/>
            <a:ext cx="680314" cy="369332"/>
          </a:xfrm>
          <a:prstGeom prst="rect">
            <a:avLst/>
          </a:prstGeom>
          <a:noFill/>
        </p:spPr>
        <p:txBody>
          <a:bodyPr wrap="none" rtlCol="0">
            <a:spAutoFit/>
          </a:bodyPr>
          <a:lstStyle/>
          <a:p>
            <a:r>
              <a:rPr lang="pl-PL" dirty="0" err="1">
                <a:solidFill>
                  <a:srgbClr val="0070C0"/>
                </a:solidFill>
              </a:rPr>
              <a:t>Trees</a:t>
            </a:r>
            <a:endParaRPr lang="en-US" dirty="0">
              <a:solidFill>
                <a:srgbClr val="0070C0"/>
              </a:solidFill>
            </a:endParaRPr>
          </a:p>
        </p:txBody>
      </p:sp>
      <p:sp>
        <p:nvSpPr>
          <p:cNvPr id="24" name="TextBox 23">
            <a:extLst>
              <a:ext uri="{FF2B5EF4-FFF2-40B4-BE49-F238E27FC236}">
                <a16:creationId xmlns:a16="http://schemas.microsoft.com/office/drawing/2014/main" id="{DC7B1FD9-4B01-1C39-05A9-26778E843DB1}"/>
              </a:ext>
            </a:extLst>
          </p:cNvPr>
          <p:cNvSpPr txBox="1"/>
          <p:nvPr/>
        </p:nvSpPr>
        <p:spPr>
          <a:xfrm>
            <a:off x="8439585" y="3659389"/>
            <a:ext cx="1853905" cy="369332"/>
          </a:xfrm>
          <a:prstGeom prst="rect">
            <a:avLst/>
          </a:prstGeom>
          <a:noFill/>
        </p:spPr>
        <p:txBody>
          <a:bodyPr wrap="none" rtlCol="0">
            <a:spAutoFit/>
          </a:bodyPr>
          <a:lstStyle/>
          <a:p>
            <a:r>
              <a:rPr lang="pl-PL" dirty="0" err="1">
                <a:solidFill>
                  <a:srgbClr val="0070C0"/>
                </a:solidFill>
              </a:rPr>
              <a:t>Bagging</a:t>
            </a:r>
            <a:r>
              <a:rPr lang="pl-PL" dirty="0">
                <a:solidFill>
                  <a:srgbClr val="0070C0"/>
                </a:solidFill>
              </a:rPr>
              <a:t>, </a:t>
            </a:r>
            <a:r>
              <a:rPr lang="pl-PL" dirty="0" err="1">
                <a:solidFill>
                  <a:srgbClr val="0070C0"/>
                </a:solidFill>
              </a:rPr>
              <a:t>Boosting</a:t>
            </a:r>
            <a:endParaRPr lang="en-US" dirty="0">
              <a:solidFill>
                <a:srgbClr val="0070C0"/>
              </a:solidFill>
            </a:endParaRPr>
          </a:p>
        </p:txBody>
      </p:sp>
      <p:sp>
        <p:nvSpPr>
          <p:cNvPr id="25" name="TextBox 24">
            <a:extLst>
              <a:ext uri="{FF2B5EF4-FFF2-40B4-BE49-F238E27FC236}">
                <a16:creationId xmlns:a16="http://schemas.microsoft.com/office/drawing/2014/main" id="{FC19D308-287B-20E9-B776-1BF958DC0A1D}"/>
              </a:ext>
            </a:extLst>
          </p:cNvPr>
          <p:cNvSpPr txBox="1"/>
          <p:nvPr/>
        </p:nvSpPr>
        <p:spPr>
          <a:xfrm>
            <a:off x="8087630" y="4388388"/>
            <a:ext cx="2557816" cy="369332"/>
          </a:xfrm>
          <a:prstGeom prst="rect">
            <a:avLst/>
          </a:prstGeom>
          <a:noFill/>
        </p:spPr>
        <p:txBody>
          <a:bodyPr wrap="none" rtlCol="0">
            <a:spAutoFit/>
          </a:bodyPr>
          <a:lstStyle/>
          <a:p>
            <a:r>
              <a:rPr lang="pl-PL" dirty="0">
                <a:solidFill>
                  <a:srgbClr val="0070C0"/>
                </a:solidFill>
              </a:rPr>
              <a:t>Support </a:t>
            </a:r>
            <a:r>
              <a:rPr lang="pl-PL" dirty="0" err="1">
                <a:solidFill>
                  <a:srgbClr val="0070C0"/>
                </a:solidFill>
              </a:rPr>
              <a:t>Vector</a:t>
            </a:r>
            <a:r>
              <a:rPr lang="pl-PL" dirty="0">
                <a:solidFill>
                  <a:srgbClr val="0070C0"/>
                </a:solidFill>
              </a:rPr>
              <a:t> </a:t>
            </a:r>
            <a:r>
              <a:rPr lang="pl-PL" dirty="0" err="1">
                <a:solidFill>
                  <a:srgbClr val="0070C0"/>
                </a:solidFill>
              </a:rPr>
              <a:t>Machines</a:t>
            </a:r>
            <a:endParaRPr lang="en-US" dirty="0">
              <a:solidFill>
                <a:srgbClr val="0070C0"/>
              </a:solidFill>
            </a:endParaRPr>
          </a:p>
        </p:txBody>
      </p:sp>
      <p:sp>
        <p:nvSpPr>
          <p:cNvPr id="26" name="TextBox 25">
            <a:extLst>
              <a:ext uri="{FF2B5EF4-FFF2-40B4-BE49-F238E27FC236}">
                <a16:creationId xmlns:a16="http://schemas.microsoft.com/office/drawing/2014/main" id="{0816D578-743F-283B-145F-A93161C7BE1C}"/>
              </a:ext>
            </a:extLst>
          </p:cNvPr>
          <p:cNvSpPr txBox="1"/>
          <p:nvPr/>
        </p:nvSpPr>
        <p:spPr>
          <a:xfrm>
            <a:off x="9943534" y="4693513"/>
            <a:ext cx="1542410" cy="369332"/>
          </a:xfrm>
          <a:prstGeom prst="rect">
            <a:avLst/>
          </a:prstGeom>
          <a:noFill/>
        </p:spPr>
        <p:txBody>
          <a:bodyPr wrap="none" rtlCol="0">
            <a:spAutoFit/>
          </a:bodyPr>
          <a:lstStyle/>
          <a:p>
            <a:r>
              <a:rPr lang="pl-PL" dirty="0">
                <a:solidFill>
                  <a:srgbClr val="0070C0"/>
                </a:solidFill>
              </a:rPr>
              <a:t>Deep Learning</a:t>
            </a:r>
            <a:endParaRPr lang="en-US" dirty="0">
              <a:solidFill>
                <a:srgbClr val="0070C0"/>
              </a:solidFill>
            </a:endParaRPr>
          </a:p>
        </p:txBody>
      </p:sp>
      <p:sp>
        <p:nvSpPr>
          <p:cNvPr id="27" name="Rectangle 26">
            <a:extLst>
              <a:ext uri="{FF2B5EF4-FFF2-40B4-BE49-F238E27FC236}">
                <a16:creationId xmlns:a16="http://schemas.microsoft.com/office/drawing/2014/main" id="{EE342C79-FE96-7137-155E-7AE04DB4F977}"/>
              </a:ext>
            </a:extLst>
          </p:cNvPr>
          <p:cNvSpPr/>
          <p:nvPr/>
        </p:nvSpPr>
        <p:spPr>
          <a:xfrm>
            <a:off x="1383145" y="1221645"/>
            <a:ext cx="960698" cy="28148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6 Points 28">
            <a:extLst>
              <a:ext uri="{FF2B5EF4-FFF2-40B4-BE49-F238E27FC236}">
                <a16:creationId xmlns:a16="http://schemas.microsoft.com/office/drawing/2014/main" id="{072018C7-78C0-797B-4C9D-463F061A51AA}"/>
              </a:ext>
            </a:extLst>
          </p:cNvPr>
          <p:cNvSpPr/>
          <p:nvPr/>
        </p:nvSpPr>
        <p:spPr>
          <a:xfrm>
            <a:off x="2983899" y="4079719"/>
            <a:ext cx="1864146" cy="1246559"/>
          </a:xfrm>
          <a:prstGeom prst="star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It sounds </a:t>
            </a:r>
            <a:r>
              <a:rPr lang="pl-PL" sz="1600" dirty="0" err="1">
                <a:solidFill>
                  <a:schemeClr val="tx1"/>
                </a:solidFill>
              </a:rPr>
              <a:t>interesting</a:t>
            </a:r>
            <a:r>
              <a:rPr lang="pl-PL" sz="1600" dirty="0">
                <a:solidFill>
                  <a:schemeClr val="tx1"/>
                </a:solidFill>
              </a:rPr>
              <a:t>!</a:t>
            </a:r>
            <a:endParaRPr lang="en-US" sz="1600" dirty="0">
              <a:solidFill>
                <a:schemeClr val="tx1"/>
              </a:solidFill>
            </a:endParaRPr>
          </a:p>
        </p:txBody>
      </p:sp>
      <p:cxnSp>
        <p:nvCxnSpPr>
          <p:cNvPr id="31" name="Connector: Curved 30">
            <a:extLst>
              <a:ext uri="{FF2B5EF4-FFF2-40B4-BE49-F238E27FC236}">
                <a16:creationId xmlns:a16="http://schemas.microsoft.com/office/drawing/2014/main" id="{EDC2BF24-8ABD-4A71-EBDD-E8B75174D335}"/>
              </a:ext>
            </a:extLst>
          </p:cNvPr>
          <p:cNvCxnSpPr>
            <a:cxnSpLocks/>
            <a:stCxn id="29" idx="1"/>
            <a:endCxn id="27" idx="1"/>
          </p:cNvCxnSpPr>
          <p:nvPr/>
        </p:nvCxnSpPr>
        <p:spPr>
          <a:xfrm flipH="1" flipV="1">
            <a:off x="1383145" y="1362388"/>
            <a:ext cx="3464900" cy="3652250"/>
          </a:xfrm>
          <a:prstGeom prst="curvedConnector5">
            <a:avLst>
              <a:gd name="adj1" fmla="val -6598"/>
              <a:gd name="adj2" fmla="val 60872"/>
              <a:gd name="adj3" fmla="val 10659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4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A3E-30D7-030B-6343-A9CA904C27AC}"/>
              </a:ext>
            </a:extLst>
          </p:cNvPr>
          <p:cNvSpPr>
            <a:spLocks noGrp="1"/>
          </p:cNvSpPr>
          <p:nvPr>
            <p:ph type="title"/>
          </p:nvPr>
        </p:nvSpPr>
        <p:spPr>
          <a:xfrm>
            <a:off x="838200" y="365125"/>
            <a:ext cx="10515600" cy="880745"/>
          </a:xfrm>
        </p:spPr>
        <p:txBody>
          <a:bodyPr>
            <a:normAutofit/>
          </a:bodyPr>
          <a:lstStyle/>
          <a:p>
            <a:pPr algn="ctr"/>
            <a:r>
              <a:rPr lang="pl-PL" sz="3600" b="1" dirty="0">
                <a:latin typeface="+mn-lt"/>
              </a:rPr>
              <a:t>AutoML Goals</a:t>
            </a:r>
            <a:endParaRPr lang="en-US" sz="3600" b="1" dirty="0">
              <a:latin typeface="+mn-lt"/>
            </a:endParaRPr>
          </a:p>
        </p:txBody>
      </p:sp>
      <p:graphicFrame>
        <p:nvGraphicFramePr>
          <p:cNvPr id="7" name="Diagram 6">
            <a:extLst>
              <a:ext uri="{FF2B5EF4-FFF2-40B4-BE49-F238E27FC236}">
                <a16:creationId xmlns:a16="http://schemas.microsoft.com/office/drawing/2014/main" id="{605EA446-3C32-2DA0-E38C-CFB5A90DB194}"/>
              </a:ext>
            </a:extLst>
          </p:cNvPr>
          <p:cNvGraphicFramePr/>
          <p:nvPr>
            <p:extLst>
              <p:ext uri="{D42A27DB-BD31-4B8C-83A1-F6EECF244321}">
                <p14:modId xmlns:p14="http://schemas.microsoft.com/office/powerpoint/2010/main" val="1234231741"/>
              </p:ext>
            </p:extLst>
          </p:nvPr>
        </p:nvGraphicFramePr>
        <p:xfrm>
          <a:off x="749418" y="2543342"/>
          <a:ext cx="2307988"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1B00BB8-4DD1-AC7F-E43A-A1D81D47623F}"/>
              </a:ext>
            </a:extLst>
          </p:cNvPr>
          <p:cNvSpPr txBox="1"/>
          <p:nvPr/>
        </p:nvSpPr>
        <p:spPr>
          <a:xfrm>
            <a:off x="5609230" y="1713651"/>
            <a:ext cx="5505674" cy="523220"/>
          </a:xfrm>
          <a:prstGeom prst="rect">
            <a:avLst/>
          </a:prstGeom>
          <a:noFill/>
        </p:spPr>
        <p:txBody>
          <a:bodyPr wrap="none" rtlCol="0">
            <a:spAutoFit/>
          </a:bodyPr>
          <a:lstStyle/>
          <a:p>
            <a:r>
              <a:rPr lang="pl-PL" sz="2800" dirty="0"/>
              <a:t>Automated Hyperparameters Tuning</a:t>
            </a:r>
            <a:endParaRPr lang="en-US" sz="2800" dirty="0"/>
          </a:p>
        </p:txBody>
      </p:sp>
      <p:sp>
        <p:nvSpPr>
          <p:cNvPr id="9" name="TextBox 8">
            <a:extLst>
              <a:ext uri="{FF2B5EF4-FFF2-40B4-BE49-F238E27FC236}">
                <a16:creationId xmlns:a16="http://schemas.microsoft.com/office/drawing/2014/main" id="{43AB8E9D-FCBC-7012-04D3-28041941A360}"/>
              </a:ext>
            </a:extLst>
          </p:cNvPr>
          <p:cNvSpPr txBox="1"/>
          <p:nvPr/>
        </p:nvSpPr>
        <p:spPr>
          <a:xfrm>
            <a:off x="5609230" y="2236871"/>
            <a:ext cx="4131324" cy="523220"/>
          </a:xfrm>
          <a:prstGeom prst="rect">
            <a:avLst/>
          </a:prstGeom>
          <a:noFill/>
        </p:spPr>
        <p:txBody>
          <a:bodyPr wrap="none" rtlCol="0">
            <a:spAutoFit/>
          </a:bodyPr>
          <a:lstStyle/>
          <a:p>
            <a:r>
              <a:rPr lang="pl-PL" sz="2800" dirty="0"/>
              <a:t>Automated Pipeline Search</a:t>
            </a:r>
            <a:endParaRPr lang="en-US" sz="2800" dirty="0"/>
          </a:p>
        </p:txBody>
      </p:sp>
      <p:sp>
        <p:nvSpPr>
          <p:cNvPr id="10" name="TextBox 9">
            <a:extLst>
              <a:ext uri="{FF2B5EF4-FFF2-40B4-BE49-F238E27FC236}">
                <a16:creationId xmlns:a16="http://schemas.microsoft.com/office/drawing/2014/main" id="{72B4152C-61A1-8167-A394-96B6E11B264F}"/>
              </a:ext>
            </a:extLst>
          </p:cNvPr>
          <p:cNvSpPr txBox="1"/>
          <p:nvPr/>
        </p:nvSpPr>
        <p:spPr>
          <a:xfrm>
            <a:off x="5609230" y="2760091"/>
            <a:ext cx="4826962" cy="523220"/>
          </a:xfrm>
          <a:prstGeom prst="rect">
            <a:avLst/>
          </a:prstGeom>
          <a:noFill/>
        </p:spPr>
        <p:txBody>
          <a:bodyPr wrap="none" rtlCol="0">
            <a:spAutoFit/>
          </a:bodyPr>
          <a:lstStyle/>
          <a:p>
            <a:r>
              <a:rPr lang="pl-PL" sz="2800" dirty="0"/>
              <a:t>Automated Feature Engineering</a:t>
            </a:r>
            <a:endParaRPr lang="en-US" sz="2800" dirty="0"/>
          </a:p>
        </p:txBody>
      </p:sp>
      <p:sp>
        <p:nvSpPr>
          <p:cNvPr id="11" name="Left Brace 10">
            <a:extLst>
              <a:ext uri="{FF2B5EF4-FFF2-40B4-BE49-F238E27FC236}">
                <a16:creationId xmlns:a16="http://schemas.microsoft.com/office/drawing/2014/main" id="{75641937-2216-FA17-3B81-7369829C55BC}"/>
              </a:ext>
            </a:extLst>
          </p:cNvPr>
          <p:cNvSpPr/>
          <p:nvPr/>
        </p:nvSpPr>
        <p:spPr>
          <a:xfrm>
            <a:off x="4529974" y="1799594"/>
            <a:ext cx="1009934" cy="1689415"/>
          </a:xfrm>
          <a:prstGeom prst="leftBrace">
            <a:avLst/>
          </a:prstGeom>
          <a:noFill/>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6">
                  <a:lumMod val="75000"/>
                </a:schemeClr>
              </a:solidFill>
            </a:endParaRPr>
          </a:p>
        </p:txBody>
      </p:sp>
      <p:sp>
        <p:nvSpPr>
          <p:cNvPr id="12" name="TextBox 11">
            <a:extLst>
              <a:ext uri="{FF2B5EF4-FFF2-40B4-BE49-F238E27FC236}">
                <a16:creationId xmlns:a16="http://schemas.microsoft.com/office/drawing/2014/main" id="{9B21C355-9808-AD43-17DA-4CFE6F2D3A6A}"/>
              </a:ext>
            </a:extLst>
          </p:cNvPr>
          <p:cNvSpPr txBox="1"/>
          <p:nvPr/>
        </p:nvSpPr>
        <p:spPr>
          <a:xfrm>
            <a:off x="5609230" y="4039392"/>
            <a:ext cx="3860929" cy="523220"/>
          </a:xfrm>
          <a:prstGeom prst="rect">
            <a:avLst/>
          </a:prstGeom>
          <a:noFill/>
        </p:spPr>
        <p:txBody>
          <a:bodyPr wrap="none" rtlCol="0">
            <a:spAutoFit/>
          </a:bodyPr>
          <a:lstStyle/>
          <a:p>
            <a:r>
              <a:rPr lang="pl-PL" sz="2800" dirty="0"/>
              <a:t>Beneficial for newcomers</a:t>
            </a:r>
            <a:endParaRPr lang="en-US" sz="2800" dirty="0"/>
          </a:p>
        </p:txBody>
      </p:sp>
      <p:sp>
        <p:nvSpPr>
          <p:cNvPr id="13" name="TextBox 12">
            <a:extLst>
              <a:ext uri="{FF2B5EF4-FFF2-40B4-BE49-F238E27FC236}">
                <a16:creationId xmlns:a16="http://schemas.microsoft.com/office/drawing/2014/main" id="{3CE613C2-552D-F653-793A-90CA39E0373E}"/>
              </a:ext>
            </a:extLst>
          </p:cNvPr>
          <p:cNvSpPr txBox="1"/>
          <p:nvPr/>
        </p:nvSpPr>
        <p:spPr>
          <a:xfrm>
            <a:off x="5609230" y="4560520"/>
            <a:ext cx="4252574" cy="523220"/>
          </a:xfrm>
          <a:prstGeom prst="rect">
            <a:avLst/>
          </a:prstGeom>
          <a:noFill/>
        </p:spPr>
        <p:txBody>
          <a:bodyPr wrap="none" rtlCol="0">
            <a:spAutoFit/>
          </a:bodyPr>
          <a:lstStyle/>
          <a:p>
            <a:r>
              <a:rPr lang="pl-PL" sz="2800" dirty="0"/>
              <a:t>Fast prototyping ML models</a:t>
            </a:r>
            <a:endParaRPr lang="en-US" sz="2800" dirty="0"/>
          </a:p>
        </p:txBody>
      </p:sp>
      <p:sp>
        <p:nvSpPr>
          <p:cNvPr id="14" name="TextBox 13">
            <a:extLst>
              <a:ext uri="{FF2B5EF4-FFF2-40B4-BE49-F238E27FC236}">
                <a16:creationId xmlns:a16="http://schemas.microsoft.com/office/drawing/2014/main" id="{D8A59724-FB6D-726C-4F37-764CAAFD6817}"/>
              </a:ext>
            </a:extLst>
          </p:cNvPr>
          <p:cNvSpPr txBox="1"/>
          <p:nvPr/>
        </p:nvSpPr>
        <p:spPr>
          <a:xfrm>
            <a:off x="5609230" y="5083740"/>
            <a:ext cx="4679358" cy="954107"/>
          </a:xfrm>
          <a:prstGeom prst="rect">
            <a:avLst/>
          </a:prstGeom>
          <a:noFill/>
        </p:spPr>
        <p:txBody>
          <a:bodyPr wrap="none" rtlCol="0">
            <a:spAutoFit/>
          </a:bodyPr>
          <a:lstStyle/>
          <a:p>
            <a:r>
              <a:rPr lang="pl-PL" sz="2800" dirty="0"/>
              <a:t>Limit the burden of ML models</a:t>
            </a:r>
            <a:br>
              <a:rPr lang="pl-PL" sz="2800" dirty="0"/>
            </a:br>
            <a:r>
              <a:rPr lang="pl-PL" sz="2800" dirty="0"/>
              <a:t>configuration</a:t>
            </a:r>
            <a:endParaRPr lang="en-US" sz="2800" dirty="0"/>
          </a:p>
        </p:txBody>
      </p:sp>
      <p:sp>
        <p:nvSpPr>
          <p:cNvPr id="15" name="Left Brace 14">
            <a:extLst>
              <a:ext uri="{FF2B5EF4-FFF2-40B4-BE49-F238E27FC236}">
                <a16:creationId xmlns:a16="http://schemas.microsoft.com/office/drawing/2014/main" id="{DAC0EE01-113D-48D9-C5BC-7A9ED78AF108}"/>
              </a:ext>
            </a:extLst>
          </p:cNvPr>
          <p:cNvSpPr/>
          <p:nvPr/>
        </p:nvSpPr>
        <p:spPr>
          <a:xfrm>
            <a:off x="4529974" y="4039392"/>
            <a:ext cx="1009934" cy="2053547"/>
          </a:xfrm>
          <a:prstGeom prst="leftBrace">
            <a:avLst/>
          </a:prstGeom>
          <a:noFill/>
          <a:ln w="635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337327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F949-1F7E-6147-5303-BF67240CDCB1}"/>
              </a:ext>
            </a:extLst>
          </p:cNvPr>
          <p:cNvSpPr>
            <a:spLocks noGrp="1"/>
          </p:cNvSpPr>
          <p:nvPr>
            <p:ph type="title"/>
          </p:nvPr>
        </p:nvSpPr>
        <p:spPr>
          <a:xfrm>
            <a:off x="979868" y="53338"/>
            <a:ext cx="10515600" cy="729579"/>
          </a:xfrm>
        </p:spPr>
        <p:txBody>
          <a:bodyPr>
            <a:normAutofit/>
          </a:bodyPr>
          <a:lstStyle/>
          <a:p>
            <a:pPr algn="ctr"/>
            <a:r>
              <a:rPr lang="pl-PL" sz="3600" b="1" dirty="0">
                <a:latin typeface="+mn-lt"/>
              </a:rPr>
              <a:t>AutoML process</a:t>
            </a:r>
            <a:endParaRPr lang="en-US" sz="3600" dirty="0"/>
          </a:p>
        </p:txBody>
      </p:sp>
      <p:graphicFrame>
        <p:nvGraphicFramePr>
          <p:cNvPr id="4" name="Diagram 3">
            <a:extLst>
              <a:ext uri="{FF2B5EF4-FFF2-40B4-BE49-F238E27FC236}">
                <a16:creationId xmlns:a16="http://schemas.microsoft.com/office/drawing/2014/main" id="{A81D8003-7D5E-3DA0-D528-4B268ED25A57}"/>
              </a:ext>
            </a:extLst>
          </p:cNvPr>
          <p:cNvGraphicFramePr/>
          <p:nvPr>
            <p:extLst>
              <p:ext uri="{D42A27DB-BD31-4B8C-83A1-F6EECF244321}">
                <p14:modId xmlns:p14="http://schemas.microsoft.com/office/powerpoint/2010/main" val="38961348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F825D23D-06D7-8985-78CB-D13B629ACA25}"/>
              </a:ext>
            </a:extLst>
          </p:cNvPr>
          <p:cNvCxnSpPr>
            <a:cxnSpLocks/>
          </p:cNvCxnSpPr>
          <p:nvPr/>
        </p:nvCxnSpPr>
        <p:spPr>
          <a:xfrm flipV="1">
            <a:off x="8162522" y="1300766"/>
            <a:ext cx="968599" cy="68901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3C688B-9E32-C0AF-4FE6-93C531F7E043}"/>
              </a:ext>
            </a:extLst>
          </p:cNvPr>
          <p:cNvCxnSpPr>
            <a:cxnSpLocks/>
          </p:cNvCxnSpPr>
          <p:nvPr/>
        </p:nvCxnSpPr>
        <p:spPr>
          <a:xfrm>
            <a:off x="2768958" y="3010298"/>
            <a:ext cx="87415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7B913-9FE2-EA97-D75D-3F6CE2830119}"/>
              </a:ext>
            </a:extLst>
          </p:cNvPr>
          <p:cNvCxnSpPr>
            <a:cxnSpLocks/>
          </p:cNvCxnSpPr>
          <p:nvPr/>
        </p:nvCxnSpPr>
        <p:spPr>
          <a:xfrm>
            <a:off x="7959144" y="4984124"/>
            <a:ext cx="1171977" cy="171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08FC94-2F76-BBDE-E7C4-38A226AFA5B8}"/>
              </a:ext>
            </a:extLst>
          </p:cNvPr>
          <p:cNvSpPr txBox="1"/>
          <p:nvPr/>
        </p:nvSpPr>
        <p:spPr>
          <a:xfrm>
            <a:off x="9356322" y="502224"/>
            <a:ext cx="2517999" cy="1477328"/>
          </a:xfrm>
          <a:prstGeom prst="rect">
            <a:avLst/>
          </a:prstGeom>
          <a:noFill/>
        </p:spPr>
        <p:txBody>
          <a:bodyPr wrap="square" rtlCol="0">
            <a:spAutoFit/>
          </a:bodyPr>
          <a:lstStyle/>
          <a:p>
            <a:r>
              <a:rPr lang="pl-PL" i="1" dirty="0"/>
              <a:t>Select the next ML pipeline from the search space for observation based on the search algorithm</a:t>
            </a:r>
            <a:endParaRPr lang="en-US" i="1" dirty="0"/>
          </a:p>
        </p:txBody>
      </p:sp>
      <p:sp>
        <p:nvSpPr>
          <p:cNvPr id="14" name="TextBox 13">
            <a:extLst>
              <a:ext uri="{FF2B5EF4-FFF2-40B4-BE49-F238E27FC236}">
                <a16:creationId xmlns:a16="http://schemas.microsoft.com/office/drawing/2014/main" id="{32759494-4DD3-BFC1-28D1-D9AEA9DF22FD}"/>
              </a:ext>
            </a:extLst>
          </p:cNvPr>
          <p:cNvSpPr txBox="1"/>
          <p:nvPr/>
        </p:nvSpPr>
        <p:spPr>
          <a:xfrm>
            <a:off x="9356321" y="4694074"/>
            <a:ext cx="2517999" cy="923330"/>
          </a:xfrm>
          <a:prstGeom prst="rect">
            <a:avLst/>
          </a:prstGeom>
          <a:noFill/>
        </p:spPr>
        <p:txBody>
          <a:bodyPr wrap="square" rtlCol="0">
            <a:spAutoFit/>
          </a:bodyPr>
          <a:lstStyle/>
          <a:p>
            <a:r>
              <a:rPr lang="pl-PL" i="1" dirty="0"/>
              <a:t>Train and evaluate the selected ML pipeline on the dataset.</a:t>
            </a:r>
            <a:endParaRPr lang="en-US" i="1" dirty="0"/>
          </a:p>
        </p:txBody>
      </p:sp>
      <p:sp>
        <p:nvSpPr>
          <p:cNvPr id="20" name="TextBox 19">
            <a:extLst>
              <a:ext uri="{FF2B5EF4-FFF2-40B4-BE49-F238E27FC236}">
                <a16:creationId xmlns:a16="http://schemas.microsoft.com/office/drawing/2014/main" id="{57940CD4-DD75-F51B-95D3-E8C84ADFB871}"/>
              </a:ext>
            </a:extLst>
          </p:cNvPr>
          <p:cNvSpPr txBox="1"/>
          <p:nvPr/>
        </p:nvSpPr>
        <p:spPr>
          <a:xfrm>
            <a:off x="317679" y="2212769"/>
            <a:ext cx="2517999" cy="1200329"/>
          </a:xfrm>
          <a:prstGeom prst="rect">
            <a:avLst/>
          </a:prstGeom>
          <a:noFill/>
        </p:spPr>
        <p:txBody>
          <a:bodyPr wrap="square" rtlCol="0">
            <a:spAutoFit/>
          </a:bodyPr>
          <a:lstStyle/>
          <a:p>
            <a:r>
              <a:rPr lang="pl-PL" i="1" dirty="0"/>
              <a:t>(Optional)</a:t>
            </a:r>
          </a:p>
          <a:p>
            <a:r>
              <a:rPr lang="pl-PL" i="1" dirty="0"/>
              <a:t>Update the search algorithm based on the </a:t>
            </a:r>
          </a:p>
          <a:p>
            <a:r>
              <a:rPr lang="pl-PL" i="1" dirty="0"/>
              <a:t>evaluation if needed</a:t>
            </a:r>
            <a:endParaRPr lang="en-US" i="1" dirty="0"/>
          </a:p>
        </p:txBody>
      </p:sp>
      <p:sp>
        <p:nvSpPr>
          <p:cNvPr id="3" name="TextBox 2">
            <a:extLst>
              <a:ext uri="{FF2B5EF4-FFF2-40B4-BE49-F238E27FC236}">
                <a16:creationId xmlns:a16="http://schemas.microsoft.com/office/drawing/2014/main" id="{398C739A-55C0-32DC-CA34-1D35BB509DAD}"/>
              </a:ext>
            </a:extLst>
          </p:cNvPr>
          <p:cNvSpPr txBox="1"/>
          <p:nvPr/>
        </p:nvSpPr>
        <p:spPr>
          <a:xfrm>
            <a:off x="9356321" y="2329522"/>
            <a:ext cx="2677464" cy="369332"/>
          </a:xfrm>
          <a:prstGeom prst="rect">
            <a:avLst/>
          </a:prstGeom>
          <a:noFill/>
        </p:spPr>
        <p:txBody>
          <a:bodyPr wrap="none" rtlCol="0">
            <a:spAutoFit/>
          </a:bodyPr>
          <a:lstStyle/>
          <a:p>
            <a:r>
              <a:rPr lang="pl-PL" dirty="0">
                <a:solidFill>
                  <a:srgbClr val="00B050"/>
                </a:solidFill>
              </a:rPr>
              <a:t>Search Strategy = oracle </a:t>
            </a:r>
            <a:r>
              <a:rPr lang="pl-PL" dirty="0">
                <a:solidFill>
                  <a:srgbClr val="00B050"/>
                </a:solidFill>
                <a:sym typeface="Wingdings" panose="05000000000000000000" pitchFamily="2" charset="2"/>
              </a:rPr>
              <a:t></a:t>
            </a:r>
            <a:endParaRPr lang="en-US" dirty="0">
              <a:solidFill>
                <a:srgbClr val="00B050"/>
              </a:solidFill>
            </a:endParaRPr>
          </a:p>
        </p:txBody>
      </p:sp>
    </p:spTree>
    <p:extLst>
      <p:ext uri="{BB962C8B-B14F-4D97-AF65-F5344CB8AC3E}">
        <p14:creationId xmlns:p14="http://schemas.microsoft.com/office/powerpoint/2010/main" val="1713368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3223-A85A-40AE-FC75-49B2E1CA1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2153A-92B9-D5E0-FA85-E9B3BC707DD7}"/>
              </a:ext>
            </a:extLst>
          </p:cNvPr>
          <p:cNvSpPr>
            <a:spLocks noGrp="1"/>
          </p:cNvSpPr>
          <p:nvPr>
            <p:ph type="title"/>
          </p:nvPr>
        </p:nvSpPr>
        <p:spPr>
          <a:xfrm>
            <a:off x="838200" y="365125"/>
            <a:ext cx="10515600" cy="880745"/>
          </a:xfrm>
        </p:spPr>
        <p:txBody>
          <a:bodyPr>
            <a:normAutofit/>
          </a:bodyPr>
          <a:lstStyle/>
          <a:p>
            <a:pPr algn="ctr"/>
            <a:r>
              <a:rPr lang="pl-PL" sz="3600" b="1" dirty="0">
                <a:latin typeface="+mn-lt"/>
              </a:rPr>
              <a:t>AutoML limitations</a:t>
            </a:r>
            <a:endParaRPr lang="en-US" sz="3600" b="1" dirty="0">
              <a:latin typeface="+mn-lt"/>
            </a:endParaRPr>
          </a:p>
        </p:txBody>
      </p:sp>
      <p:sp>
        <p:nvSpPr>
          <p:cNvPr id="3" name="Content Placeholder 2">
            <a:extLst>
              <a:ext uri="{FF2B5EF4-FFF2-40B4-BE49-F238E27FC236}">
                <a16:creationId xmlns:a16="http://schemas.microsoft.com/office/drawing/2014/main" id="{9EEADB9D-9354-0750-7CB4-AFD3E6E8F404}"/>
              </a:ext>
            </a:extLst>
          </p:cNvPr>
          <p:cNvSpPr>
            <a:spLocks noGrp="1"/>
          </p:cNvSpPr>
          <p:nvPr>
            <p:ph idx="1"/>
          </p:nvPr>
        </p:nvSpPr>
        <p:spPr>
          <a:xfrm>
            <a:off x="838200" y="1131570"/>
            <a:ext cx="10515600" cy="4919606"/>
          </a:xfrm>
        </p:spPr>
        <p:txBody>
          <a:bodyPr>
            <a:normAutofit lnSpcReduction="10000"/>
          </a:bodyPr>
          <a:lstStyle/>
          <a:p>
            <a:r>
              <a:rPr lang="en-US" sz="2400" dirty="0"/>
              <a:t>There is no generic Tuner – differences in the model learning and validation process make it quite hard to combine shallow and deep models together</a:t>
            </a:r>
          </a:p>
          <a:p>
            <a:r>
              <a:rPr lang="en-US" sz="2400" dirty="0"/>
              <a:t>Automatic Feature Engineering works better for shallow models where automatic hyperparameter tuning is not crucial for deep models </a:t>
            </a:r>
          </a:p>
          <a:p>
            <a:r>
              <a:rPr lang="en-US" sz="2400" dirty="0"/>
              <a:t>No one perfect search strategy for find fast and the best </a:t>
            </a:r>
            <a:r>
              <a:rPr lang="en-US" sz="2400" dirty="0" err="1"/>
              <a:t>hyperparam</a:t>
            </a:r>
            <a:r>
              <a:rPr lang="pl-PL" sz="2400" dirty="0"/>
              <a:t>e</a:t>
            </a:r>
            <a:r>
              <a:rPr lang="en-US" sz="2400" dirty="0" err="1"/>
              <a:t>ters</a:t>
            </a:r>
            <a:r>
              <a:rPr lang="en-US" sz="2400" dirty="0"/>
              <a:t> sets.</a:t>
            </a:r>
          </a:p>
          <a:p>
            <a:r>
              <a:rPr lang="en-US" sz="2400" dirty="0"/>
              <a:t>Warm-starting the search space could speed up Search Space but requires domain-specific knowledge</a:t>
            </a:r>
          </a:p>
          <a:p>
            <a:r>
              <a:rPr lang="en-US" sz="2400" dirty="0"/>
              <a:t>Accuracy metric is only possible metric (edge devices or limiting memory consumption)</a:t>
            </a:r>
          </a:p>
          <a:p>
            <a:r>
              <a:rPr lang="en-US" sz="2400" dirty="0"/>
              <a:t>Quite problematic interpretation and transparency </a:t>
            </a:r>
          </a:p>
          <a:p>
            <a:r>
              <a:rPr lang="en-US" sz="2400" dirty="0"/>
              <a:t>Reproducibility – there are „hyper-hyperparameters” to control the search algorithm</a:t>
            </a:r>
          </a:p>
          <a:p>
            <a:r>
              <a:rPr lang="en-US" sz="2400" dirty="0"/>
              <a:t>No free lunch – if you don’t have typical ML task you have to perform extra work</a:t>
            </a:r>
          </a:p>
          <a:p>
            <a:endParaRPr lang="pl-PL" sz="2400" dirty="0"/>
          </a:p>
          <a:p>
            <a:endParaRPr lang="pl-PL" sz="2400" dirty="0"/>
          </a:p>
          <a:p>
            <a:endParaRPr lang="pl-PL" sz="2400" dirty="0"/>
          </a:p>
          <a:p>
            <a:endParaRPr lang="pl-PL" sz="2400" dirty="0"/>
          </a:p>
          <a:p>
            <a:endParaRPr lang="en-US" dirty="0"/>
          </a:p>
        </p:txBody>
      </p:sp>
    </p:spTree>
    <p:extLst>
      <p:ext uri="{BB962C8B-B14F-4D97-AF65-F5344CB8AC3E}">
        <p14:creationId xmlns:p14="http://schemas.microsoft.com/office/powerpoint/2010/main" val="207968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0DE0B3-8E5F-E8CD-0679-854E55813ECE}"/>
              </a:ext>
            </a:extLst>
          </p:cNvPr>
          <p:cNvSpPr txBox="1"/>
          <p:nvPr/>
        </p:nvSpPr>
        <p:spPr>
          <a:xfrm>
            <a:off x="1171043" y="310634"/>
            <a:ext cx="6096000" cy="646331"/>
          </a:xfrm>
          <a:prstGeom prst="rect">
            <a:avLst/>
          </a:prstGeom>
          <a:noFill/>
        </p:spPr>
        <p:txBody>
          <a:bodyPr wrap="square">
            <a:spAutoFit/>
          </a:bodyPr>
          <a:lstStyle/>
          <a:p>
            <a:r>
              <a:rPr lang="pl-PL" sz="3600" b="1" dirty="0" err="1"/>
              <a:t>About</a:t>
            </a:r>
            <a:r>
              <a:rPr lang="pl-PL" sz="3600" b="1" dirty="0"/>
              <a:t> Me – Tomasz Ziss</a:t>
            </a:r>
            <a:endParaRPr lang="en-US" sz="3600" dirty="0"/>
          </a:p>
        </p:txBody>
      </p:sp>
      <p:sp>
        <p:nvSpPr>
          <p:cNvPr id="12" name="TextBox 11">
            <a:extLst>
              <a:ext uri="{FF2B5EF4-FFF2-40B4-BE49-F238E27FC236}">
                <a16:creationId xmlns:a16="http://schemas.microsoft.com/office/drawing/2014/main" id="{0029A4AB-E249-5187-DA77-DA54A5EE0653}"/>
              </a:ext>
            </a:extLst>
          </p:cNvPr>
          <p:cNvSpPr txBox="1"/>
          <p:nvPr/>
        </p:nvSpPr>
        <p:spPr>
          <a:xfrm>
            <a:off x="0" y="1222831"/>
            <a:ext cx="6287336" cy="5324535"/>
          </a:xfrm>
          <a:prstGeom prst="rect">
            <a:avLst/>
          </a:prstGeom>
          <a:noFill/>
        </p:spPr>
        <p:txBody>
          <a:bodyPr wrap="square">
            <a:spAutoFit/>
          </a:bodyPr>
          <a:lstStyle/>
          <a:p>
            <a:pPr marL="285750" indent="-285750">
              <a:buFont typeface="Arial" panose="020B0604020202020204" pitchFamily="34" charset="0"/>
              <a:buChar char="•"/>
            </a:pPr>
            <a:r>
              <a:rPr lang="pl-PL" sz="2000" dirty="0"/>
              <a:t>~15 years in IT </a:t>
            </a:r>
            <a:r>
              <a:rPr lang="en-US" sz="2000" dirty="0"/>
              <a:t>industry</a:t>
            </a:r>
            <a:endParaRPr lang="pl-PL" sz="2000" dirty="0"/>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pl-PL" sz="2000" dirty="0"/>
              <a:t>Poland, </a:t>
            </a:r>
            <a:r>
              <a:rPr lang="pl-PL" sz="2000" dirty="0" err="1"/>
              <a:t>Warsaw</a:t>
            </a:r>
            <a:endParaRPr lang="pl-PL" sz="2000" dirty="0"/>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en-US" sz="2000" dirty="0"/>
              <a:t>Cloud Advisory Innovation Principal - Accenture Enkitec Group</a:t>
            </a:r>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pl-PL" sz="2000" dirty="0"/>
              <a:t>Oracle Ace Pro</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pl-PL" sz="2000" dirty="0"/>
              <a:t>Oracle Certified Master</a:t>
            </a:r>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en-US" sz="2000" dirty="0"/>
              <a:t>Multi-cloud</a:t>
            </a:r>
            <a:r>
              <a:rPr lang="pl-PL" sz="2000" dirty="0"/>
              <a:t> certifications – OCI, AWS, Azure, GCP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Postgraduated</a:t>
            </a:r>
            <a:r>
              <a:rPr lang="pl-PL" sz="2000" dirty="0"/>
              <a:t> in Data Engineering and Machine Learning</a:t>
            </a:r>
          </a:p>
          <a:p>
            <a:pPr marL="285750" indent="-285750">
              <a:buFont typeface="Arial" panose="020B0604020202020204" pitchFamily="34" charset="0"/>
              <a:buChar char="•"/>
            </a:pPr>
            <a:endParaRPr lang="pl-PL" sz="2000" dirty="0"/>
          </a:p>
          <a:p>
            <a:pPr marL="285750" indent="-285750">
              <a:buFont typeface="Arial" panose="020B0604020202020204" pitchFamily="34" charset="0"/>
              <a:buChar char="•"/>
            </a:pPr>
            <a:r>
              <a:rPr lang="en-US" sz="2000" dirty="0"/>
              <a:t>Blogger</a:t>
            </a:r>
            <a:r>
              <a:rPr lang="pl-PL" sz="2000" dirty="0"/>
              <a:t> -&gt; </a:t>
            </a:r>
            <a:r>
              <a:rPr lang="pl-PL" sz="2000" dirty="0">
                <a:hlinkClick r:id="rId3"/>
              </a:rPr>
              <a:t>https://tziss.wordpress.com</a:t>
            </a:r>
            <a:endParaRPr lang="en-US" sz="2000" dirty="0"/>
          </a:p>
        </p:txBody>
      </p:sp>
    </p:spTree>
    <p:extLst>
      <p:ext uri="{BB962C8B-B14F-4D97-AF65-F5344CB8AC3E}">
        <p14:creationId xmlns:p14="http://schemas.microsoft.com/office/powerpoint/2010/main" val="560792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5E58-743A-4BA1-D42D-5FA2B0285303}"/>
              </a:ext>
            </a:extLst>
          </p:cNvPr>
          <p:cNvSpPr>
            <a:spLocks noGrp="1"/>
          </p:cNvSpPr>
          <p:nvPr>
            <p:ph type="title"/>
          </p:nvPr>
        </p:nvSpPr>
        <p:spPr>
          <a:xfrm>
            <a:off x="838200" y="365125"/>
            <a:ext cx="10515600" cy="906463"/>
          </a:xfrm>
        </p:spPr>
        <p:txBody>
          <a:bodyPr>
            <a:normAutofit/>
          </a:bodyPr>
          <a:lstStyle/>
          <a:p>
            <a:pPr algn="ctr"/>
            <a:r>
              <a:rPr lang="pl-PL" sz="3600" b="1" dirty="0">
                <a:latin typeface="+mn-lt"/>
              </a:rPr>
              <a:t>Model Interpretability</a:t>
            </a:r>
            <a:endParaRPr lang="en-US" sz="3600" b="1" dirty="0">
              <a:latin typeface="+mn-lt"/>
            </a:endParaRPr>
          </a:p>
        </p:txBody>
      </p:sp>
      <p:pic>
        <p:nvPicPr>
          <p:cNvPr id="5" name="Picture 4">
            <a:extLst>
              <a:ext uri="{FF2B5EF4-FFF2-40B4-BE49-F238E27FC236}">
                <a16:creationId xmlns:a16="http://schemas.microsoft.com/office/drawing/2014/main" id="{2E4F3C72-9924-B4B5-C72E-C7FF3F75C9FA}"/>
              </a:ext>
            </a:extLst>
          </p:cNvPr>
          <p:cNvPicPr>
            <a:picLocks noChangeAspect="1"/>
          </p:cNvPicPr>
          <p:nvPr/>
        </p:nvPicPr>
        <p:blipFill>
          <a:blip r:embed="rId3"/>
          <a:stretch>
            <a:fillRect/>
          </a:stretch>
        </p:blipFill>
        <p:spPr>
          <a:xfrm>
            <a:off x="3881439" y="4421951"/>
            <a:ext cx="1899391" cy="1914586"/>
          </a:xfrm>
          <a:prstGeom prst="rect">
            <a:avLst/>
          </a:prstGeom>
        </p:spPr>
      </p:pic>
      <p:pic>
        <p:nvPicPr>
          <p:cNvPr id="7" name="Graphic 6" descr="Business Growth with solid fill">
            <a:extLst>
              <a:ext uri="{FF2B5EF4-FFF2-40B4-BE49-F238E27FC236}">
                <a16:creationId xmlns:a16="http://schemas.microsoft.com/office/drawing/2014/main" id="{6ED618DE-50E3-4350-72D9-8BBA43C14F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8504" y="1065091"/>
            <a:ext cx="2296319" cy="2296319"/>
          </a:xfrm>
          <a:prstGeom prst="rect">
            <a:avLst/>
          </a:prstGeom>
        </p:spPr>
      </p:pic>
      <p:graphicFrame>
        <p:nvGraphicFramePr>
          <p:cNvPr id="9" name="Diagram 8">
            <a:extLst>
              <a:ext uri="{FF2B5EF4-FFF2-40B4-BE49-F238E27FC236}">
                <a16:creationId xmlns:a16="http://schemas.microsoft.com/office/drawing/2014/main" id="{81FF4F9C-F96A-C643-BBDC-47BC3AE5B4AD}"/>
              </a:ext>
            </a:extLst>
          </p:cNvPr>
          <p:cNvGraphicFramePr/>
          <p:nvPr>
            <p:extLst>
              <p:ext uri="{D42A27DB-BD31-4B8C-83A1-F6EECF244321}">
                <p14:modId xmlns:p14="http://schemas.microsoft.com/office/powerpoint/2010/main" val="1977444356"/>
              </p:ext>
            </p:extLst>
          </p:nvPr>
        </p:nvGraphicFramePr>
        <p:xfrm>
          <a:off x="1791190" y="1271588"/>
          <a:ext cx="1899391" cy="23557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3" name="Straight Arrow Connector 12">
            <a:extLst>
              <a:ext uri="{FF2B5EF4-FFF2-40B4-BE49-F238E27FC236}">
                <a16:creationId xmlns:a16="http://schemas.microsoft.com/office/drawing/2014/main" id="{2FD6DE6B-5909-1944-010D-674063D63312}"/>
              </a:ext>
            </a:extLst>
          </p:cNvPr>
          <p:cNvCxnSpPr/>
          <p:nvPr/>
        </p:nvCxnSpPr>
        <p:spPr>
          <a:xfrm>
            <a:off x="485776" y="2449448"/>
            <a:ext cx="1095376"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67EEA0-82BC-6318-2CE5-4A1B600D5EC2}"/>
              </a:ext>
            </a:extLst>
          </p:cNvPr>
          <p:cNvSpPr txBox="1"/>
          <p:nvPr/>
        </p:nvSpPr>
        <p:spPr>
          <a:xfrm>
            <a:off x="657225" y="1971675"/>
            <a:ext cx="764697" cy="461665"/>
          </a:xfrm>
          <a:prstGeom prst="rect">
            <a:avLst/>
          </a:prstGeom>
          <a:noFill/>
        </p:spPr>
        <p:txBody>
          <a:bodyPr wrap="none" rtlCol="0">
            <a:spAutoFit/>
          </a:bodyPr>
          <a:lstStyle/>
          <a:p>
            <a:r>
              <a:rPr lang="pl-PL" sz="2400" dirty="0"/>
              <a:t>Data</a:t>
            </a:r>
            <a:endParaRPr lang="en-US" sz="2400" dirty="0"/>
          </a:p>
        </p:txBody>
      </p:sp>
      <p:cxnSp>
        <p:nvCxnSpPr>
          <p:cNvPr id="15" name="Straight Arrow Connector 14">
            <a:extLst>
              <a:ext uri="{FF2B5EF4-FFF2-40B4-BE49-F238E27FC236}">
                <a16:creationId xmlns:a16="http://schemas.microsoft.com/office/drawing/2014/main" id="{8E5EF366-008B-47EB-DE84-D6D4141B778F}"/>
              </a:ext>
            </a:extLst>
          </p:cNvPr>
          <p:cNvCxnSpPr>
            <a:cxnSpLocks/>
          </p:cNvCxnSpPr>
          <p:nvPr/>
        </p:nvCxnSpPr>
        <p:spPr>
          <a:xfrm>
            <a:off x="3881439" y="2449448"/>
            <a:ext cx="1643318"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8A51F5-A658-B626-4640-5378C26A1B06}"/>
              </a:ext>
            </a:extLst>
          </p:cNvPr>
          <p:cNvSpPr txBox="1"/>
          <p:nvPr/>
        </p:nvSpPr>
        <p:spPr>
          <a:xfrm>
            <a:off x="3881439" y="1888628"/>
            <a:ext cx="1459823" cy="461665"/>
          </a:xfrm>
          <a:prstGeom prst="rect">
            <a:avLst/>
          </a:prstGeom>
          <a:noFill/>
        </p:spPr>
        <p:txBody>
          <a:bodyPr wrap="none" rtlCol="0">
            <a:spAutoFit/>
          </a:bodyPr>
          <a:lstStyle/>
          <a:p>
            <a:r>
              <a:rPr lang="pl-PL" sz="2400" dirty="0"/>
              <a:t>Prediction</a:t>
            </a:r>
            <a:endParaRPr lang="en-US" sz="2400" dirty="0"/>
          </a:p>
        </p:txBody>
      </p:sp>
      <p:sp>
        <p:nvSpPr>
          <p:cNvPr id="18" name="TextBox 17">
            <a:extLst>
              <a:ext uri="{FF2B5EF4-FFF2-40B4-BE49-F238E27FC236}">
                <a16:creationId xmlns:a16="http://schemas.microsoft.com/office/drawing/2014/main" id="{538A3208-48B7-3C20-F1FF-C0B674EEF5BE}"/>
              </a:ext>
            </a:extLst>
          </p:cNvPr>
          <p:cNvSpPr txBox="1"/>
          <p:nvPr/>
        </p:nvSpPr>
        <p:spPr>
          <a:xfrm>
            <a:off x="2175666" y="3429000"/>
            <a:ext cx="1152880" cy="523220"/>
          </a:xfrm>
          <a:prstGeom prst="rect">
            <a:avLst/>
          </a:prstGeom>
          <a:noFill/>
        </p:spPr>
        <p:txBody>
          <a:bodyPr wrap="none" rtlCol="0">
            <a:spAutoFit/>
          </a:bodyPr>
          <a:lstStyle/>
          <a:p>
            <a:r>
              <a:rPr lang="pl-PL" sz="2800" b="1" dirty="0"/>
              <a:t>Model</a:t>
            </a:r>
            <a:endParaRPr lang="en-US" sz="2800" b="1" dirty="0"/>
          </a:p>
        </p:txBody>
      </p:sp>
      <p:grpSp>
        <p:nvGrpSpPr>
          <p:cNvPr id="30" name="Group 29">
            <a:extLst>
              <a:ext uri="{FF2B5EF4-FFF2-40B4-BE49-F238E27FC236}">
                <a16:creationId xmlns:a16="http://schemas.microsoft.com/office/drawing/2014/main" id="{AB5AC56C-121A-2464-CE07-5F8EBD049693}"/>
              </a:ext>
            </a:extLst>
          </p:cNvPr>
          <p:cNvGrpSpPr/>
          <p:nvPr/>
        </p:nvGrpSpPr>
        <p:grpSpPr>
          <a:xfrm>
            <a:off x="6096000" y="5004197"/>
            <a:ext cx="752473" cy="750094"/>
            <a:chOff x="6219827" y="4629150"/>
            <a:chExt cx="752473" cy="750094"/>
          </a:xfrm>
        </p:grpSpPr>
        <p:cxnSp>
          <p:nvCxnSpPr>
            <p:cNvPr id="22" name="Straight Connector 21">
              <a:extLst>
                <a:ext uri="{FF2B5EF4-FFF2-40B4-BE49-F238E27FC236}">
                  <a16:creationId xmlns:a16="http://schemas.microsoft.com/office/drawing/2014/main" id="{F190DEFD-1454-5069-1BD8-BCFF899D438C}"/>
                </a:ext>
              </a:extLst>
            </p:cNvPr>
            <p:cNvCxnSpPr>
              <a:cxnSpLocks/>
            </p:cNvCxnSpPr>
            <p:nvPr/>
          </p:nvCxnSpPr>
          <p:spPr>
            <a:xfrm flipH="1">
              <a:off x="6219827" y="4629150"/>
              <a:ext cx="752473" cy="7500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E16E65-7DFC-4BA4-21A0-754D53AEB0DF}"/>
                </a:ext>
              </a:extLst>
            </p:cNvPr>
            <p:cNvCxnSpPr>
              <a:cxnSpLocks/>
            </p:cNvCxnSpPr>
            <p:nvPr/>
          </p:nvCxnSpPr>
          <p:spPr>
            <a:xfrm>
              <a:off x="6219827" y="4629150"/>
              <a:ext cx="752473" cy="7500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B36F976-F836-B46C-902C-8E4CBD5BF360}"/>
              </a:ext>
            </a:extLst>
          </p:cNvPr>
          <p:cNvSpPr txBox="1"/>
          <p:nvPr/>
        </p:nvSpPr>
        <p:spPr>
          <a:xfrm>
            <a:off x="7640458" y="4683371"/>
            <a:ext cx="2989544" cy="1384995"/>
          </a:xfrm>
          <a:prstGeom prst="rect">
            <a:avLst/>
          </a:prstGeom>
          <a:noFill/>
          <a:ln>
            <a:solidFill>
              <a:schemeClr val="tx1"/>
            </a:solidFill>
          </a:ln>
        </p:spPr>
        <p:txBody>
          <a:bodyPr wrap="square" rtlCol="0">
            <a:spAutoFit/>
          </a:bodyPr>
          <a:lstStyle/>
          <a:p>
            <a:pPr algn="ctr"/>
            <a:r>
              <a:rPr lang="pl-PL" sz="2800" b="1" dirty="0"/>
              <a:t>Explainable Artifical</a:t>
            </a:r>
            <a:br>
              <a:rPr lang="pl-PL" sz="2800" b="1" dirty="0"/>
            </a:br>
            <a:r>
              <a:rPr lang="pl-PL" sz="2800" b="1" dirty="0"/>
              <a:t>Inteligence</a:t>
            </a:r>
            <a:endParaRPr lang="en-US" sz="2800" b="1" dirty="0"/>
          </a:p>
        </p:txBody>
      </p:sp>
      <p:pic>
        <p:nvPicPr>
          <p:cNvPr id="33" name="Graphic 32" descr="Lightbulb with solid fill">
            <a:extLst>
              <a:ext uri="{FF2B5EF4-FFF2-40B4-BE49-F238E27FC236}">
                <a16:creationId xmlns:a16="http://schemas.microsoft.com/office/drawing/2014/main" id="{CECDBE40-3511-EC46-0A87-B431372789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28724" y="4618215"/>
            <a:ext cx="1450151" cy="1450151"/>
          </a:xfrm>
          <a:prstGeom prst="rect">
            <a:avLst/>
          </a:prstGeom>
        </p:spPr>
      </p:pic>
      <p:cxnSp>
        <p:nvCxnSpPr>
          <p:cNvPr id="35" name="Straight Arrow Connector 34">
            <a:extLst>
              <a:ext uri="{FF2B5EF4-FFF2-40B4-BE49-F238E27FC236}">
                <a16:creationId xmlns:a16="http://schemas.microsoft.com/office/drawing/2014/main" id="{B0C96E76-96C6-02C1-792D-F3C33A1A4E08}"/>
              </a:ext>
            </a:extLst>
          </p:cNvPr>
          <p:cNvCxnSpPr>
            <a:cxnSpLocks/>
          </p:cNvCxnSpPr>
          <p:nvPr/>
        </p:nvCxnSpPr>
        <p:spPr>
          <a:xfrm flipH="1">
            <a:off x="6023611" y="3191397"/>
            <a:ext cx="2090249" cy="127376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175559C-0452-37FA-84CE-C4FDEC677949}"/>
              </a:ext>
            </a:extLst>
          </p:cNvPr>
          <p:cNvCxnSpPr>
            <a:cxnSpLocks/>
          </p:cNvCxnSpPr>
          <p:nvPr/>
        </p:nvCxnSpPr>
        <p:spPr>
          <a:xfrm>
            <a:off x="8475895" y="3191397"/>
            <a:ext cx="703956" cy="123055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Question Mark with solid fill">
            <a:extLst>
              <a:ext uri="{FF2B5EF4-FFF2-40B4-BE49-F238E27FC236}">
                <a16:creationId xmlns:a16="http://schemas.microsoft.com/office/drawing/2014/main" id="{D03AC122-F143-280D-758C-359856A6B2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43609" y="1065091"/>
            <a:ext cx="1410190" cy="1410190"/>
          </a:xfrm>
          <a:prstGeom prst="rect">
            <a:avLst/>
          </a:prstGeom>
        </p:spPr>
      </p:pic>
      <p:sp>
        <p:nvSpPr>
          <p:cNvPr id="45" name="TextBox 44">
            <a:extLst>
              <a:ext uri="{FF2B5EF4-FFF2-40B4-BE49-F238E27FC236}">
                <a16:creationId xmlns:a16="http://schemas.microsoft.com/office/drawing/2014/main" id="{FE553A00-D3D8-6EE9-8785-6CA3F6696F49}"/>
              </a:ext>
            </a:extLst>
          </p:cNvPr>
          <p:cNvSpPr txBox="1"/>
          <p:nvPr/>
        </p:nvSpPr>
        <p:spPr>
          <a:xfrm>
            <a:off x="10173173" y="2540437"/>
            <a:ext cx="944874" cy="584775"/>
          </a:xfrm>
          <a:prstGeom prst="rect">
            <a:avLst/>
          </a:prstGeom>
          <a:noFill/>
        </p:spPr>
        <p:txBody>
          <a:bodyPr wrap="none" rtlCol="0">
            <a:spAutoFit/>
          </a:bodyPr>
          <a:lstStyle/>
          <a:p>
            <a:r>
              <a:rPr lang="pl-PL" sz="3200" dirty="0">
                <a:solidFill>
                  <a:srgbClr val="FF0000"/>
                </a:solidFill>
              </a:rPr>
              <a:t>Why</a:t>
            </a:r>
            <a:endParaRPr lang="en-US" sz="3200" dirty="0">
              <a:solidFill>
                <a:srgbClr val="FF0000"/>
              </a:solidFill>
            </a:endParaRPr>
          </a:p>
        </p:txBody>
      </p:sp>
    </p:spTree>
    <p:extLst>
      <p:ext uri="{BB962C8B-B14F-4D97-AF65-F5344CB8AC3E}">
        <p14:creationId xmlns:p14="http://schemas.microsoft.com/office/powerpoint/2010/main" val="248504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D5D-9A52-DDAA-8410-87D2AD74E71F}"/>
              </a:ext>
            </a:extLst>
          </p:cNvPr>
          <p:cNvSpPr>
            <a:spLocks noGrp="1"/>
          </p:cNvSpPr>
          <p:nvPr>
            <p:ph type="title"/>
          </p:nvPr>
        </p:nvSpPr>
        <p:spPr>
          <a:xfrm>
            <a:off x="838200" y="365125"/>
            <a:ext cx="10515600" cy="711321"/>
          </a:xfrm>
        </p:spPr>
        <p:txBody>
          <a:bodyPr>
            <a:normAutofit/>
          </a:bodyPr>
          <a:lstStyle/>
          <a:p>
            <a:pPr algn="ctr"/>
            <a:r>
              <a:rPr lang="pl-PL" sz="3600" b="1" dirty="0">
                <a:latin typeface="+mn-lt"/>
              </a:rPr>
              <a:t>Model Interpretability - SHAP</a:t>
            </a:r>
            <a:endParaRPr lang="en-US" sz="3600" dirty="0"/>
          </a:p>
        </p:txBody>
      </p:sp>
      <p:sp>
        <p:nvSpPr>
          <p:cNvPr id="3" name="Content Placeholder 2">
            <a:extLst>
              <a:ext uri="{FF2B5EF4-FFF2-40B4-BE49-F238E27FC236}">
                <a16:creationId xmlns:a16="http://schemas.microsoft.com/office/drawing/2014/main" id="{17173463-5304-706F-E7D3-19B00AF34E57}"/>
              </a:ext>
            </a:extLst>
          </p:cNvPr>
          <p:cNvSpPr>
            <a:spLocks noGrp="1"/>
          </p:cNvSpPr>
          <p:nvPr>
            <p:ph idx="1"/>
          </p:nvPr>
        </p:nvSpPr>
        <p:spPr>
          <a:xfrm>
            <a:off x="838200" y="995906"/>
            <a:ext cx="10515600" cy="5100517"/>
          </a:xfrm>
        </p:spPr>
        <p:txBody>
          <a:bodyPr>
            <a:normAutofit/>
          </a:bodyPr>
          <a:lstStyle/>
          <a:p>
            <a:r>
              <a:rPr lang="pl-PL" sz="2000" dirty="0"/>
              <a:t>XAI implementations for Python is </a:t>
            </a:r>
            <a:r>
              <a:rPr lang="pl-PL" sz="2000" b="1" i="1" dirty="0"/>
              <a:t>shap</a:t>
            </a:r>
            <a:r>
              <a:rPr lang="pl-PL" sz="2000" dirty="0"/>
              <a:t> package (by Scott Lundberg)</a:t>
            </a:r>
          </a:p>
          <a:p>
            <a:r>
              <a:rPr lang="pl-PL" sz="2000" dirty="0"/>
              <a:t>Based on </a:t>
            </a:r>
            <a:r>
              <a:rPr lang="pl-PL" sz="2000" b="1" dirty="0"/>
              <a:t>Game </a:t>
            </a:r>
            <a:r>
              <a:rPr lang="pl-PL" sz="2000" b="1" noProof="1"/>
              <a:t>Theory</a:t>
            </a:r>
            <a:r>
              <a:rPr lang="pl-PL" sz="2000" b="1" dirty="0"/>
              <a:t> </a:t>
            </a:r>
            <a:r>
              <a:rPr lang="pl-PL" sz="2000" dirty="0"/>
              <a:t>(„Beautiful Mind” – story of John Nash played by Russell Crowe)</a:t>
            </a:r>
          </a:p>
          <a:p>
            <a:r>
              <a:rPr lang="pl-PL" sz="2000" dirty="0"/>
              <a:t>What is the </a:t>
            </a:r>
            <a:r>
              <a:rPr lang="pl-PL" sz="2000" b="1" dirty="0"/>
              <a:t>effect</a:t>
            </a:r>
            <a:r>
              <a:rPr lang="pl-PL" sz="2000" dirty="0"/>
              <a:t> on the model’s prediction for each feature?</a:t>
            </a:r>
          </a:p>
          <a:p>
            <a:endParaRPr lang="pl-PL" sz="2000" dirty="0"/>
          </a:p>
          <a:p>
            <a:pPr marL="0" indent="0">
              <a:buNone/>
            </a:pPr>
            <a:endParaRPr lang="en-US" sz="2000" dirty="0"/>
          </a:p>
        </p:txBody>
      </p:sp>
      <p:graphicFrame>
        <p:nvGraphicFramePr>
          <p:cNvPr id="4" name="Table 3">
            <a:extLst>
              <a:ext uri="{FF2B5EF4-FFF2-40B4-BE49-F238E27FC236}">
                <a16:creationId xmlns:a16="http://schemas.microsoft.com/office/drawing/2014/main" id="{E2CF4661-5757-A4D3-99A0-DAD8D228E915}"/>
              </a:ext>
            </a:extLst>
          </p:cNvPr>
          <p:cNvGraphicFramePr>
            <a:graphicFrameLocks noGrp="1"/>
          </p:cNvGraphicFramePr>
          <p:nvPr>
            <p:extLst>
              <p:ext uri="{D42A27DB-BD31-4B8C-83A1-F6EECF244321}">
                <p14:modId xmlns:p14="http://schemas.microsoft.com/office/powerpoint/2010/main" val="2870363987"/>
              </p:ext>
            </p:extLst>
          </p:nvPr>
        </p:nvGraphicFramePr>
        <p:xfrm>
          <a:off x="838200" y="2513925"/>
          <a:ext cx="4590327" cy="1437640"/>
        </p:xfrm>
        <a:graphic>
          <a:graphicData uri="http://schemas.openxmlformats.org/drawingml/2006/table">
            <a:tbl>
              <a:tblPr firstRow="1" bandRow="1">
                <a:tableStyleId>{5C22544A-7EE6-4342-B048-85BDC9FD1C3A}</a:tableStyleId>
              </a:tblPr>
              <a:tblGrid>
                <a:gridCol w="1117922">
                  <a:extLst>
                    <a:ext uri="{9D8B030D-6E8A-4147-A177-3AD203B41FA5}">
                      <a16:colId xmlns:a16="http://schemas.microsoft.com/office/drawing/2014/main" val="3124763039"/>
                    </a:ext>
                  </a:extLst>
                </a:gridCol>
                <a:gridCol w="983848">
                  <a:extLst>
                    <a:ext uri="{9D8B030D-6E8A-4147-A177-3AD203B41FA5}">
                      <a16:colId xmlns:a16="http://schemas.microsoft.com/office/drawing/2014/main" val="2680221194"/>
                    </a:ext>
                  </a:extLst>
                </a:gridCol>
                <a:gridCol w="648182">
                  <a:extLst>
                    <a:ext uri="{9D8B030D-6E8A-4147-A177-3AD203B41FA5}">
                      <a16:colId xmlns:a16="http://schemas.microsoft.com/office/drawing/2014/main" val="1429956260"/>
                    </a:ext>
                  </a:extLst>
                </a:gridCol>
                <a:gridCol w="891251">
                  <a:extLst>
                    <a:ext uri="{9D8B030D-6E8A-4147-A177-3AD203B41FA5}">
                      <a16:colId xmlns:a16="http://schemas.microsoft.com/office/drawing/2014/main" val="1816861794"/>
                    </a:ext>
                  </a:extLst>
                </a:gridCol>
                <a:gridCol w="949124">
                  <a:extLst>
                    <a:ext uri="{9D8B030D-6E8A-4147-A177-3AD203B41FA5}">
                      <a16:colId xmlns:a16="http://schemas.microsoft.com/office/drawing/2014/main" val="1302204809"/>
                    </a:ext>
                  </a:extLst>
                </a:gridCol>
              </a:tblGrid>
              <a:tr h="370840">
                <a:tc>
                  <a:txBody>
                    <a:bodyPr/>
                    <a:lstStyle/>
                    <a:p>
                      <a:pPr algn="ctr"/>
                      <a:r>
                        <a:rPr lang="pl-PL" sz="1200" b="0" dirty="0"/>
                        <a:t>Temperature </a:t>
                      </a:r>
                      <a:endParaRPr lang="en-US" sz="1200" b="0" dirty="0"/>
                    </a:p>
                  </a:txBody>
                  <a:tcPr/>
                </a:tc>
                <a:tc>
                  <a:txBody>
                    <a:bodyPr/>
                    <a:lstStyle/>
                    <a:p>
                      <a:pPr algn="ctr"/>
                      <a:r>
                        <a:rPr lang="pl-PL" sz="1200" b="0" dirty="0"/>
                        <a:t>Relative humidity</a:t>
                      </a:r>
                      <a:endParaRPr lang="en-US" sz="1200" b="0" dirty="0"/>
                    </a:p>
                  </a:txBody>
                  <a:tcPr/>
                </a:tc>
                <a:tc>
                  <a:txBody>
                    <a:bodyPr/>
                    <a:lstStyle/>
                    <a:p>
                      <a:pPr algn="ctr"/>
                      <a:r>
                        <a:rPr lang="pl-PL" sz="1200" b="0" dirty="0"/>
                        <a:t>Heat Index</a:t>
                      </a:r>
                      <a:endParaRPr lang="en-US" sz="1200" b="0" dirty="0"/>
                    </a:p>
                  </a:txBody>
                  <a:tcPr/>
                </a:tc>
                <a:tc>
                  <a:txBody>
                    <a:bodyPr/>
                    <a:lstStyle/>
                    <a:p>
                      <a:pPr algn="ctr"/>
                      <a:r>
                        <a:rPr lang="pl-PL" sz="1200" b="0" dirty="0"/>
                        <a:t>Moisture Code</a:t>
                      </a:r>
                      <a:endParaRPr lang="en-US" sz="1200" b="0" dirty="0"/>
                    </a:p>
                  </a:txBody>
                  <a:tcPr/>
                </a:tc>
                <a:tc>
                  <a:txBody>
                    <a:bodyPr/>
                    <a:lstStyle/>
                    <a:p>
                      <a:pPr algn="ctr"/>
                      <a:r>
                        <a:rPr lang="pl-PL" sz="1200" b="0" dirty="0"/>
                        <a:t>Area </a:t>
                      </a:r>
                      <a:r>
                        <a:rPr lang="pl-PL" sz="1200" b="0" dirty="0" err="1"/>
                        <a:t>burned</a:t>
                      </a:r>
                      <a:r>
                        <a:rPr lang="pl-PL" sz="1200" b="0" dirty="0"/>
                        <a:t> </a:t>
                      </a:r>
                      <a:endParaRPr lang="en-US" sz="1200" b="0" dirty="0"/>
                    </a:p>
                  </a:txBody>
                  <a:tcPr/>
                </a:tc>
                <a:extLst>
                  <a:ext uri="{0D108BD9-81ED-4DB2-BD59-A6C34878D82A}">
                    <a16:rowId xmlns:a16="http://schemas.microsoft.com/office/drawing/2014/main" val="2177917369"/>
                  </a:ext>
                </a:extLst>
              </a:tr>
              <a:tr h="301424">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97</a:t>
                      </a:r>
                      <a:endParaRPr lang="en-US" sz="1400" b="0" dirty="0"/>
                    </a:p>
                  </a:txBody>
                  <a:tcPr>
                    <a:solidFill>
                      <a:schemeClr val="accent6">
                        <a:lumMod val="40000"/>
                        <a:lumOff val="60000"/>
                      </a:schemeClr>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tc>
                  <a:txBody>
                    <a:bodyPr/>
                    <a:lstStyle/>
                    <a:p>
                      <a:pPr algn="ctr"/>
                      <a:r>
                        <a:rPr lang="pl-PL" sz="1400" b="0" dirty="0"/>
                        <a:t>57.9</a:t>
                      </a:r>
                      <a:endParaRPr lang="en-US" sz="1400" b="0" dirty="0"/>
                    </a:p>
                  </a:txBody>
                  <a:tcPr>
                    <a:solidFill>
                      <a:schemeClr val="accent6">
                        <a:lumMod val="40000"/>
                        <a:lumOff val="60000"/>
                      </a:schemeClr>
                    </a:solidFill>
                  </a:tcPr>
                </a:tc>
                <a:extLst>
                  <a:ext uri="{0D108BD9-81ED-4DB2-BD59-A6C34878D82A}">
                    <a16:rowId xmlns:a16="http://schemas.microsoft.com/office/drawing/2014/main" val="2995909861"/>
                  </a:ext>
                </a:extLst>
              </a:tr>
              <a:tr h="285991">
                <a:tc>
                  <a:txBody>
                    <a:bodyPr/>
                    <a:lstStyle/>
                    <a:p>
                      <a:pPr algn="ctr"/>
                      <a:r>
                        <a:rPr lang="pl-PL" sz="1400" b="0" dirty="0"/>
                        <a:t>11.3</a:t>
                      </a:r>
                      <a:endParaRPr lang="en-US" sz="1400" b="0" dirty="0"/>
                    </a:p>
                  </a:txBody>
                  <a:tcPr/>
                </a:tc>
                <a:tc>
                  <a:txBody>
                    <a:bodyPr/>
                    <a:lstStyle/>
                    <a:p>
                      <a:pPr algn="ctr"/>
                      <a:r>
                        <a:rPr lang="pl-PL" sz="1400" b="0" dirty="0"/>
                        <a:t>33</a:t>
                      </a:r>
                      <a:endParaRPr lang="en-US" sz="1400" b="0" dirty="0"/>
                    </a:p>
                  </a:txBody>
                  <a:tcPr>
                    <a:solidFill>
                      <a:schemeClr val="accent4">
                        <a:lumMod val="40000"/>
                        <a:lumOff val="60000"/>
                      </a:schemeClr>
                    </a:solidFill>
                  </a:tcPr>
                </a:tc>
                <a:tc>
                  <a:txBody>
                    <a:bodyPr/>
                    <a:lstStyle/>
                    <a:p>
                      <a:pPr algn="ctr"/>
                      <a:r>
                        <a:rPr lang="pl-PL" sz="1400" b="0" dirty="0"/>
                        <a:t>18.37</a:t>
                      </a:r>
                      <a:endParaRPr lang="en-US" sz="1400" b="0" dirty="0"/>
                    </a:p>
                  </a:txBody>
                  <a:tcPr/>
                </a:tc>
                <a:tc>
                  <a:txBody>
                    <a:bodyPr/>
                    <a:lstStyle/>
                    <a:p>
                      <a:pPr algn="ctr"/>
                      <a:r>
                        <a:rPr lang="pl-PL" sz="1400" b="0" dirty="0"/>
                        <a:t>106.7</a:t>
                      </a:r>
                      <a:endParaRPr lang="en-US" sz="1400" b="0" dirty="0"/>
                    </a:p>
                  </a:txBody>
                  <a:tcPr/>
                </a:tc>
                <a:tc>
                  <a:txBody>
                    <a:bodyPr/>
                    <a:lstStyle/>
                    <a:p>
                      <a:pPr algn="ctr"/>
                      <a:r>
                        <a:rPr lang="pl-PL" sz="1400" b="0" dirty="0"/>
                        <a:t>0.0</a:t>
                      </a:r>
                      <a:endParaRPr lang="en-US" sz="1400" b="0" dirty="0"/>
                    </a:p>
                  </a:txBody>
                  <a:tcPr/>
                </a:tc>
                <a:extLst>
                  <a:ext uri="{0D108BD9-81ED-4DB2-BD59-A6C34878D82A}">
                    <a16:rowId xmlns:a16="http://schemas.microsoft.com/office/drawing/2014/main" val="1804302905"/>
                  </a:ext>
                </a:extLst>
              </a:tr>
              <a:tr h="370840">
                <a:tc>
                  <a:txBody>
                    <a:bodyPr/>
                    <a:lstStyle/>
                    <a:p>
                      <a:pPr algn="ctr"/>
                      <a:r>
                        <a:rPr lang="pl-PL" sz="1400" b="0" dirty="0"/>
                        <a:t>8.2</a:t>
                      </a:r>
                      <a:endParaRPr lang="en-US" sz="1400" b="0" dirty="0"/>
                    </a:p>
                  </a:txBody>
                  <a:tcPr/>
                </a:tc>
                <a:tc>
                  <a:txBody>
                    <a:bodyPr/>
                    <a:lstStyle/>
                    <a:p>
                      <a:pPr algn="ctr"/>
                      <a:r>
                        <a:rPr lang="pl-PL" sz="1400" b="0" dirty="0"/>
                        <a:t>51</a:t>
                      </a:r>
                      <a:endParaRPr lang="en-US" sz="1400" b="0" dirty="0"/>
                    </a:p>
                  </a:txBody>
                  <a:tcPr>
                    <a:solidFill>
                      <a:srgbClr val="B51B98"/>
                    </a:solidFill>
                  </a:tcPr>
                </a:tc>
                <a:tc>
                  <a:txBody>
                    <a:bodyPr/>
                    <a:lstStyle/>
                    <a:p>
                      <a:pPr algn="ctr"/>
                      <a:r>
                        <a:rPr lang="pl-PL" sz="1400" b="0" dirty="0"/>
                        <a:t>22.59</a:t>
                      </a:r>
                      <a:endParaRPr lang="en-US" sz="1400" b="0" dirty="0"/>
                    </a:p>
                  </a:txBody>
                  <a:tcPr/>
                </a:tc>
                <a:tc>
                  <a:txBody>
                    <a:bodyPr/>
                    <a:lstStyle/>
                    <a:p>
                      <a:pPr algn="ctr"/>
                      <a:r>
                        <a:rPr lang="pl-PL" sz="1400" b="0" dirty="0"/>
                        <a:t>26.2</a:t>
                      </a:r>
                      <a:endParaRPr lang="en-US" sz="1400" b="0" dirty="0"/>
                    </a:p>
                  </a:txBody>
                  <a:tcPr/>
                </a:tc>
                <a:tc>
                  <a:txBody>
                    <a:bodyPr/>
                    <a:lstStyle/>
                    <a:p>
                      <a:pPr algn="ctr"/>
                      <a:r>
                        <a:rPr lang="pl-PL" sz="1400" b="0" dirty="0"/>
                        <a:t>0.0</a:t>
                      </a:r>
                      <a:endParaRPr lang="en-US" sz="1400" b="0" dirty="0"/>
                    </a:p>
                  </a:txBody>
                  <a:tcPr/>
                </a:tc>
                <a:extLst>
                  <a:ext uri="{0D108BD9-81ED-4DB2-BD59-A6C34878D82A}">
                    <a16:rowId xmlns:a16="http://schemas.microsoft.com/office/drawing/2014/main" val="2577785677"/>
                  </a:ext>
                </a:extLst>
              </a:tr>
            </a:tbl>
          </a:graphicData>
        </a:graphic>
      </p:graphicFrame>
      <p:sp>
        <p:nvSpPr>
          <p:cNvPr id="13" name="TextBox 12">
            <a:extLst>
              <a:ext uri="{FF2B5EF4-FFF2-40B4-BE49-F238E27FC236}">
                <a16:creationId xmlns:a16="http://schemas.microsoft.com/office/drawing/2014/main" id="{89CF35B3-47DD-4FB1-D7E8-A2826C3FBB8E}"/>
              </a:ext>
            </a:extLst>
          </p:cNvPr>
          <p:cNvSpPr txBox="1"/>
          <p:nvPr/>
        </p:nvSpPr>
        <p:spPr>
          <a:xfrm>
            <a:off x="5972539" y="2431277"/>
            <a:ext cx="1165183" cy="461665"/>
          </a:xfrm>
          <a:prstGeom prst="rect">
            <a:avLst/>
          </a:prstGeom>
          <a:noFill/>
        </p:spPr>
        <p:txBody>
          <a:bodyPr wrap="square" rtlCol="0">
            <a:spAutoFit/>
          </a:bodyPr>
          <a:lstStyle/>
          <a:p>
            <a:pPr algn="ctr"/>
            <a:r>
              <a:rPr lang="pl-PL" sz="1200" b="1" dirty="0"/>
              <a:t>Training data</a:t>
            </a:r>
            <a:br>
              <a:rPr lang="pl-PL" sz="1200" b="1" dirty="0"/>
            </a:br>
            <a:r>
              <a:rPr lang="pl-PL" sz="1200" b="1" dirty="0"/>
              <a:t>Rows</a:t>
            </a:r>
            <a:endParaRPr lang="en-US" sz="1200" b="1" dirty="0"/>
          </a:p>
        </p:txBody>
      </p:sp>
      <p:cxnSp>
        <p:nvCxnSpPr>
          <p:cNvPr id="15" name="Connector: Elbow 14">
            <a:extLst>
              <a:ext uri="{FF2B5EF4-FFF2-40B4-BE49-F238E27FC236}">
                <a16:creationId xmlns:a16="http://schemas.microsoft.com/office/drawing/2014/main" id="{350E14C4-ACFB-E6EC-F11D-BFE47E08B52F}"/>
              </a:ext>
            </a:extLst>
          </p:cNvPr>
          <p:cNvCxnSpPr>
            <a:cxnSpLocks/>
            <a:endCxn id="4" idx="3"/>
          </p:cNvCxnSpPr>
          <p:nvPr/>
        </p:nvCxnSpPr>
        <p:spPr>
          <a:xfrm rot="10800000" flipV="1">
            <a:off x="5428528" y="2662109"/>
            <a:ext cx="667475" cy="5706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4D98778B-C058-DE78-D321-C02AF5604246}"/>
              </a:ext>
            </a:extLst>
          </p:cNvPr>
          <p:cNvGraphicFramePr>
            <a:graphicFrameLocks noGrp="1"/>
          </p:cNvGraphicFramePr>
          <p:nvPr>
            <p:extLst>
              <p:ext uri="{D42A27DB-BD31-4B8C-83A1-F6EECF244321}">
                <p14:modId xmlns:p14="http://schemas.microsoft.com/office/powerpoint/2010/main" val="3572577696"/>
              </p:ext>
            </p:extLst>
          </p:nvPr>
        </p:nvGraphicFramePr>
        <p:xfrm>
          <a:off x="838200" y="4375617"/>
          <a:ext cx="3641203" cy="1437640"/>
        </p:xfrm>
        <a:graphic>
          <a:graphicData uri="http://schemas.openxmlformats.org/drawingml/2006/table">
            <a:tbl>
              <a:tblPr firstRow="1" bandRow="1">
                <a:tableStyleId>{5C22544A-7EE6-4342-B048-85BDC9FD1C3A}</a:tableStyleId>
              </a:tblPr>
              <a:tblGrid>
                <a:gridCol w="1117922">
                  <a:extLst>
                    <a:ext uri="{9D8B030D-6E8A-4147-A177-3AD203B41FA5}">
                      <a16:colId xmlns:a16="http://schemas.microsoft.com/office/drawing/2014/main" val="3124763039"/>
                    </a:ext>
                  </a:extLst>
                </a:gridCol>
                <a:gridCol w="983848">
                  <a:extLst>
                    <a:ext uri="{9D8B030D-6E8A-4147-A177-3AD203B41FA5}">
                      <a16:colId xmlns:a16="http://schemas.microsoft.com/office/drawing/2014/main" val="2680221194"/>
                    </a:ext>
                  </a:extLst>
                </a:gridCol>
                <a:gridCol w="648182">
                  <a:extLst>
                    <a:ext uri="{9D8B030D-6E8A-4147-A177-3AD203B41FA5}">
                      <a16:colId xmlns:a16="http://schemas.microsoft.com/office/drawing/2014/main" val="1429956260"/>
                    </a:ext>
                  </a:extLst>
                </a:gridCol>
                <a:gridCol w="891251">
                  <a:extLst>
                    <a:ext uri="{9D8B030D-6E8A-4147-A177-3AD203B41FA5}">
                      <a16:colId xmlns:a16="http://schemas.microsoft.com/office/drawing/2014/main" val="1816861794"/>
                    </a:ext>
                  </a:extLst>
                </a:gridCol>
              </a:tblGrid>
              <a:tr h="370840">
                <a:tc>
                  <a:txBody>
                    <a:bodyPr/>
                    <a:lstStyle/>
                    <a:p>
                      <a:pPr algn="ctr"/>
                      <a:r>
                        <a:rPr lang="pl-PL" sz="1200" b="0" dirty="0"/>
                        <a:t>Temperature </a:t>
                      </a:r>
                      <a:endParaRPr lang="en-US" sz="1200" b="0" dirty="0"/>
                    </a:p>
                  </a:txBody>
                  <a:tcPr/>
                </a:tc>
                <a:tc>
                  <a:txBody>
                    <a:bodyPr/>
                    <a:lstStyle/>
                    <a:p>
                      <a:pPr algn="ctr"/>
                      <a:r>
                        <a:rPr lang="pl-PL" sz="1200" b="0" dirty="0"/>
                        <a:t>Relative humidity</a:t>
                      </a:r>
                      <a:endParaRPr lang="en-US" sz="1200" b="0" dirty="0"/>
                    </a:p>
                  </a:txBody>
                  <a:tcPr/>
                </a:tc>
                <a:tc>
                  <a:txBody>
                    <a:bodyPr/>
                    <a:lstStyle/>
                    <a:p>
                      <a:pPr algn="ctr"/>
                      <a:r>
                        <a:rPr lang="pl-PL" sz="1200" b="0" dirty="0"/>
                        <a:t>Heat Index</a:t>
                      </a:r>
                      <a:endParaRPr lang="en-US" sz="1200" b="0" dirty="0"/>
                    </a:p>
                  </a:txBody>
                  <a:tcPr/>
                </a:tc>
                <a:tc>
                  <a:txBody>
                    <a:bodyPr/>
                    <a:lstStyle/>
                    <a:p>
                      <a:pPr algn="ctr"/>
                      <a:r>
                        <a:rPr lang="pl-PL" sz="1200" b="0" dirty="0"/>
                        <a:t>Moisture Code</a:t>
                      </a:r>
                      <a:endParaRPr lang="en-US" sz="1200" b="0" dirty="0"/>
                    </a:p>
                  </a:txBody>
                  <a:tcPr/>
                </a:tc>
                <a:extLst>
                  <a:ext uri="{0D108BD9-81ED-4DB2-BD59-A6C34878D82A}">
                    <a16:rowId xmlns:a16="http://schemas.microsoft.com/office/drawing/2014/main" val="2177917369"/>
                  </a:ext>
                </a:extLst>
              </a:tr>
              <a:tr h="301424">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97</a:t>
                      </a:r>
                      <a:endParaRPr lang="en-US" sz="1400" b="0" dirty="0"/>
                    </a:p>
                  </a:txBody>
                  <a:tcPr>
                    <a:solidFill>
                      <a:schemeClr val="accent6">
                        <a:lumMod val="40000"/>
                        <a:lumOff val="60000"/>
                      </a:schemeClr>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extLst>
                  <a:ext uri="{0D108BD9-81ED-4DB2-BD59-A6C34878D82A}">
                    <a16:rowId xmlns:a16="http://schemas.microsoft.com/office/drawing/2014/main" val="2995909861"/>
                  </a:ext>
                </a:extLst>
              </a:tr>
              <a:tr h="285991">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51</a:t>
                      </a:r>
                      <a:endParaRPr lang="en-US" sz="1400" b="0" dirty="0"/>
                    </a:p>
                  </a:txBody>
                  <a:tcPr>
                    <a:solidFill>
                      <a:srgbClr val="B51B98"/>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extLst>
                  <a:ext uri="{0D108BD9-81ED-4DB2-BD59-A6C34878D82A}">
                    <a16:rowId xmlns:a16="http://schemas.microsoft.com/office/drawing/2014/main" val="1804302905"/>
                  </a:ext>
                </a:extLst>
              </a:tr>
              <a:tr h="370840">
                <a:tc>
                  <a:txBody>
                    <a:bodyPr/>
                    <a:lstStyle/>
                    <a:p>
                      <a:pPr algn="ctr"/>
                      <a:r>
                        <a:rPr lang="pl-PL" sz="1400" b="0" dirty="0"/>
                        <a:t>23.1</a:t>
                      </a:r>
                      <a:endParaRPr lang="en-US" sz="1400" b="0" dirty="0"/>
                    </a:p>
                  </a:txBody>
                  <a:tcPr>
                    <a:solidFill>
                      <a:schemeClr val="accent6">
                        <a:lumMod val="40000"/>
                        <a:lumOff val="60000"/>
                      </a:schemeClr>
                    </a:solidFill>
                  </a:tcPr>
                </a:tc>
                <a:tc>
                  <a:txBody>
                    <a:bodyPr/>
                    <a:lstStyle/>
                    <a:p>
                      <a:pPr algn="ctr"/>
                      <a:r>
                        <a:rPr lang="pl-PL" sz="1400" b="0" dirty="0"/>
                        <a:t>33</a:t>
                      </a:r>
                      <a:endParaRPr lang="en-US" sz="1400" b="0" dirty="0"/>
                    </a:p>
                  </a:txBody>
                  <a:tcPr>
                    <a:solidFill>
                      <a:schemeClr val="accent4">
                        <a:lumMod val="40000"/>
                        <a:lumOff val="60000"/>
                      </a:schemeClr>
                    </a:solidFill>
                  </a:tcPr>
                </a:tc>
                <a:tc>
                  <a:txBody>
                    <a:bodyPr/>
                    <a:lstStyle/>
                    <a:p>
                      <a:pPr algn="ctr"/>
                      <a:r>
                        <a:rPr lang="pl-PL" sz="1400" b="0" dirty="0"/>
                        <a:t>22.95</a:t>
                      </a:r>
                      <a:endParaRPr lang="en-US" sz="1400" b="0" dirty="0"/>
                    </a:p>
                  </a:txBody>
                  <a:tcPr>
                    <a:solidFill>
                      <a:schemeClr val="accent6">
                        <a:lumMod val="40000"/>
                        <a:lumOff val="60000"/>
                      </a:schemeClr>
                    </a:solidFill>
                  </a:tcPr>
                </a:tc>
                <a:tc>
                  <a:txBody>
                    <a:bodyPr/>
                    <a:lstStyle/>
                    <a:p>
                      <a:pPr algn="ctr"/>
                      <a:r>
                        <a:rPr lang="pl-PL" sz="1400" b="0" dirty="0"/>
                        <a:t>3.0</a:t>
                      </a:r>
                      <a:endParaRPr lang="en-US" sz="1400" b="0" dirty="0"/>
                    </a:p>
                  </a:txBody>
                  <a:tcPr>
                    <a:solidFill>
                      <a:schemeClr val="accent6">
                        <a:lumMod val="40000"/>
                        <a:lumOff val="60000"/>
                      </a:schemeClr>
                    </a:solidFill>
                  </a:tcPr>
                </a:tc>
                <a:extLst>
                  <a:ext uri="{0D108BD9-81ED-4DB2-BD59-A6C34878D82A}">
                    <a16:rowId xmlns:a16="http://schemas.microsoft.com/office/drawing/2014/main" val="2577785677"/>
                  </a:ext>
                </a:extLst>
              </a:tr>
            </a:tbl>
          </a:graphicData>
        </a:graphic>
      </p:graphicFrame>
      <p:cxnSp>
        <p:nvCxnSpPr>
          <p:cNvPr id="61" name="Connector: Elbow 60">
            <a:extLst>
              <a:ext uri="{FF2B5EF4-FFF2-40B4-BE49-F238E27FC236}">
                <a16:creationId xmlns:a16="http://schemas.microsoft.com/office/drawing/2014/main" id="{3C5953BD-ECD8-5053-68BF-D1A37089C116}"/>
              </a:ext>
            </a:extLst>
          </p:cNvPr>
          <p:cNvCxnSpPr>
            <a:cxnSpLocks/>
            <a:stCxn id="81" idx="0"/>
            <a:endCxn id="19" idx="1"/>
          </p:cNvCxnSpPr>
          <p:nvPr/>
        </p:nvCxnSpPr>
        <p:spPr>
          <a:xfrm rot="16200000" flipH="1">
            <a:off x="-490285" y="3765953"/>
            <a:ext cx="2131770" cy="525199"/>
          </a:xfrm>
          <a:prstGeom prst="bentConnector4">
            <a:avLst>
              <a:gd name="adj1" fmla="val -10723"/>
              <a:gd name="adj2" fmla="val 63544"/>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E40A2D7-6C20-980A-C089-B2E1DC4D02AB}"/>
              </a:ext>
            </a:extLst>
          </p:cNvPr>
          <p:cNvCxnSpPr>
            <a:cxnSpLocks/>
            <a:stCxn id="81" idx="2"/>
          </p:cNvCxnSpPr>
          <p:nvPr/>
        </p:nvCxnSpPr>
        <p:spPr>
          <a:xfrm rot="16200000" flipH="1">
            <a:off x="-430386" y="4006611"/>
            <a:ext cx="2011975" cy="525200"/>
          </a:xfrm>
          <a:prstGeom prst="bentConnector3">
            <a:avLst>
              <a:gd name="adj1" fmla="val 99475"/>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172C5BF-5384-02A0-58A3-07C591891E83}"/>
              </a:ext>
            </a:extLst>
          </p:cNvPr>
          <p:cNvCxnSpPr>
            <a:cxnSpLocks/>
            <a:stCxn id="81" idx="1"/>
          </p:cNvCxnSpPr>
          <p:nvPr/>
        </p:nvCxnSpPr>
        <p:spPr>
          <a:xfrm rot="10800000" flipH="1" flipV="1">
            <a:off x="170729" y="3112946"/>
            <a:ext cx="583554" cy="2580478"/>
          </a:xfrm>
          <a:prstGeom prst="bentConnector4">
            <a:avLst>
              <a:gd name="adj1" fmla="val -15372"/>
              <a:gd name="adj2" fmla="val 100010"/>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683870E-BC1B-551A-912D-3DEF6AC9CE6A}"/>
              </a:ext>
            </a:extLst>
          </p:cNvPr>
          <p:cNvSpPr/>
          <p:nvPr/>
        </p:nvSpPr>
        <p:spPr>
          <a:xfrm>
            <a:off x="170729" y="2962667"/>
            <a:ext cx="284543" cy="300557"/>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5E91233-6258-AA48-34B2-5DF7789EE875}"/>
              </a:ext>
            </a:extLst>
          </p:cNvPr>
          <p:cNvCxnSpPr>
            <a:cxnSpLocks/>
            <a:endCxn id="81" idx="3"/>
          </p:cNvCxnSpPr>
          <p:nvPr/>
        </p:nvCxnSpPr>
        <p:spPr>
          <a:xfrm flipH="1">
            <a:off x="455272" y="3112946"/>
            <a:ext cx="382927"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26DF2A-E70B-30CB-DC6C-B7EAD9FE9C17}"/>
              </a:ext>
            </a:extLst>
          </p:cNvPr>
          <p:cNvCxnSpPr>
            <a:cxnSpLocks/>
          </p:cNvCxnSpPr>
          <p:nvPr/>
        </p:nvCxnSpPr>
        <p:spPr>
          <a:xfrm>
            <a:off x="2824222" y="3808071"/>
            <a:ext cx="0" cy="1316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8C9DFD6-14AC-BC97-6D5B-49C670278591}"/>
              </a:ext>
            </a:extLst>
          </p:cNvPr>
          <p:cNvCxnSpPr>
            <a:cxnSpLocks/>
          </p:cNvCxnSpPr>
          <p:nvPr/>
        </p:nvCxnSpPr>
        <p:spPr>
          <a:xfrm>
            <a:off x="2129742" y="3429000"/>
            <a:ext cx="0" cy="226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DA62801-1825-834E-0014-04C3EAB6F50A}"/>
              </a:ext>
            </a:extLst>
          </p:cNvPr>
          <p:cNvSpPr txBox="1"/>
          <p:nvPr/>
        </p:nvSpPr>
        <p:spPr>
          <a:xfrm>
            <a:off x="2824221" y="3963843"/>
            <a:ext cx="1522301" cy="400110"/>
          </a:xfrm>
          <a:prstGeom prst="rect">
            <a:avLst/>
          </a:prstGeom>
          <a:noFill/>
        </p:spPr>
        <p:txBody>
          <a:bodyPr wrap="square" rtlCol="0">
            <a:spAutoFit/>
          </a:bodyPr>
          <a:lstStyle/>
          <a:p>
            <a:pPr algn="ctr"/>
            <a:r>
              <a:rPr lang="pl-PL" sz="1000" b="1" dirty="0"/>
              <a:t>Replace values from the dataset</a:t>
            </a:r>
            <a:endParaRPr lang="en-US" sz="1000" b="1" dirty="0"/>
          </a:p>
        </p:txBody>
      </p:sp>
      <p:cxnSp>
        <p:nvCxnSpPr>
          <p:cNvPr id="118" name="Straight Arrow Connector 117">
            <a:extLst>
              <a:ext uri="{FF2B5EF4-FFF2-40B4-BE49-F238E27FC236}">
                <a16:creationId xmlns:a16="http://schemas.microsoft.com/office/drawing/2014/main" id="{B63B6744-6B61-A571-E390-51A071A96636}"/>
              </a:ext>
            </a:extLst>
          </p:cNvPr>
          <p:cNvCxnSpPr>
            <a:cxnSpLocks/>
          </p:cNvCxnSpPr>
          <p:nvPr/>
        </p:nvCxnSpPr>
        <p:spPr>
          <a:xfrm>
            <a:off x="4479403" y="5020745"/>
            <a:ext cx="1261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40AD916-63D9-0E00-FE1E-4C21BB1893DE}"/>
              </a:ext>
            </a:extLst>
          </p:cNvPr>
          <p:cNvSpPr txBox="1"/>
          <p:nvPr/>
        </p:nvSpPr>
        <p:spPr>
          <a:xfrm>
            <a:off x="4505688" y="4743746"/>
            <a:ext cx="1165183" cy="276999"/>
          </a:xfrm>
          <a:prstGeom prst="rect">
            <a:avLst/>
          </a:prstGeom>
          <a:noFill/>
        </p:spPr>
        <p:txBody>
          <a:bodyPr wrap="square" rtlCol="0">
            <a:spAutoFit/>
          </a:bodyPr>
          <a:lstStyle/>
          <a:p>
            <a:pPr algn="ctr"/>
            <a:r>
              <a:rPr lang="pl-PL" sz="1200" b="1" dirty="0"/>
              <a:t>Predict</a:t>
            </a:r>
            <a:endParaRPr lang="en-US" sz="1200" b="1" dirty="0"/>
          </a:p>
        </p:txBody>
      </p:sp>
      <p:cxnSp>
        <p:nvCxnSpPr>
          <p:cNvPr id="122" name="Straight Arrow Connector 121">
            <a:extLst>
              <a:ext uri="{FF2B5EF4-FFF2-40B4-BE49-F238E27FC236}">
                <a16:creationId xmlns:a16="http://schemas.microsoft.com/office/drawing/2014/main" id="{0CDE4FA4-F392-8CAD-25F8-80067AA6B83A}"/>
              </a:ext>
            </a:extLst>
          </p:cNvPr>
          <p:cNvCxnSpPr>
            <a:cxnSpLocks/>
          </p:cNvCxnSpPr>
          <p:nvPr/>
        </p:nvCxnSpPr>
        <p:spPr>
          <a:xfrm>
            <a:off x="4479403" y="5369914"/>
            <a:ext cx="1261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AB84174A-F913-9734-41DE-BFFFF18E643D}"/>
              </a:ext>
            </a:extLst>
          </p:cNvPr>
          <p:cNvSpPr txBox="1"/>
          <p:nvPr/>
        </p:nvSpPr>
        <p:spPr>
          <a:xfrm>
            <a:off x="4505688" y="5092915"/>
            <a:ext cx="1165183" cy="276999"/>
          </a:xfrm>
          <a:prstGeom prst="rect">
            <a:avLst/>
          </a:prstGeom>
          <a:noFill/>
        </p:spPr>
        <p:txBody>
          <a:bodyPr wrap="square" rtlCol="0">
            <a:spAutoFit/>
          </a:bodyPr>
          <a:lstStyle/>
          <a:p>
            <a:pPr algn="ctr"/>
            <a:r>
              <a:rPr lang="pl-PL" sz="1200" b="1" dirty="0"/>
              <a:t>Predict</a:t>
            </a:r>
            <a:endParaRPr lang="en-US" sz="1200" b="1" dirty="0"/>
          </a:p>
        </p:txBody>
      </p:sp>
      <p:sp>
        <p:nvSpPr>
          <p:cNvPr id="124" name="TextBox 123">
            <a:extLst>
              <a:ext uri="{FF2B5EF4-FFF2-40B4-BE49-F238E27FC236}">
                <a16:creationId xmlns:a16="http://schemas.microsoft.com/office/drawing/2014/main" id="{944C2652-2420-1F19-55E3-18D93752A48A}"/>
              </a:ext>
            </a:extLst>
          </p:cNvPr>
          <p:cNvSpPr txBox="1"/>
          <p:nvPr/>
        </p:nvSpPr>
        <p:spPr>
          <a:xfrm>
            <a:off x="4515816" y="5442083"/>
            <a:ext cx="1165183" cy="276999"/>
          </a:xfrm>
          <a:prstGeom prst="rect">
            <a:avLst/>
          </a:prstGeom>
          <a:noFill/>
        </p:spPr>
        <p:txBody>
          <a:bodyPr wrap="square" rtlCol="0">
            <a:spAutoFit/>
          </a:bodyPr>
          <a:lstStyle/>
          <a:p>
            <a:pPr algn="ctr"/>
            <a:r>
              <a:rPr lang="pl-PL" sz="1200" b="1" dirty="0"/>
              <a:t>Predict</a:t>
            </a:r>
            <a:endParaRPr lang="en-US" sz="1200" b="1" dirty="0"/>
          </a:p>
        </p:txBody>
      </p:sp>
      <p:cxnSp>
        <p:nvCxnSpPr>
          <p:cNvPr id="125" name="Straight Arrow Connector 124">
            <a:extLst>
              <a:ext uri="{FF2B5EF4-FFF2-40B4-BE49-F238E27FC236}">
                <a16:creationId xmlns:a16="http://schemas.microsoft.com/office/drawing/2014/main" id="{0768C696-9C2C-9FBA-0615-597198C12A91}"/>
              </a:ext>
            </a:extLst>
          </p:cNvPr>
          <p:cNvCxnSpPr>
            <a:cxnSpLocks/>
          </p:cNvCxnSpPr>
          <p:nvPr/>
        </p:nvCxnSpPr>
        <p:spPr>
          <a:xfrm>
            <a:off x="4467828" y="5719082"/>
            <a:ext cx="1261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Table 125">
            <a:extLst>
              <a:ext uri="{FF2B5EF4-FFF2-40B4-BE49-F238E27FC236}">
                <a16:creationId xmlns:a16="http://schemas.microsoft.com/office/drawing/2014/main" id="{C190E174-2C26-56A3-134D-89CDAB65F5C6}"/>
              </a:ext>
            </a:extLst>
          </p:cNvPr>
          <p:cNvGraphicFramePr>
            <a:graphicFrameLocks noGrp="1"/>
          </p:cNvGraphicFramePr>
          <p:nvPr>
            <p:extLst>
              <p:ext uri="{D42A27DB-BD31-4B8C-83A1-F6EECF244321}">
                <p14:modId xmlns:p14="http://schemas.microsoft.com/office/powerpoint/2010/main" val="4070423235"/>
              </p:ext>
            </p:extLst>
          </p:nvPr>
        </p:nvGraphicFramePr>
        <p:xfrm>
          <a:off x="5824477" y="4881654"/>
          <a:ext cx="891251" cy="980440"/>
        </p:xfrm>
        <a:graphic>
          <a:graphicData uri="http://schemas.openxmlformats.org/drawingml/2006/table">
            <a:tbl>
              <a:tblPr firstRow="1" bandRow="1">
                <a:tableStyleId>{5C22544A-7EE6-4342-B048-85BDC9FD1C3A}</a:tableStyleId>
              </a:tblPr>
              <a:tblGrid>
                <a:gridCol w="891251">
                  <a:extLst>
                    <a:ext uri="{9D8B030D-6E8A-4147-A177-3AD203B41FA5}">
                      <a16:colId xmlns:a16="http://schemas.microsoft.com/office/drawing/2014/main" val="567898295"/>
                    </a:ext>
                  </a:extLst>
                </a:gridCol>
              </a:tblGrid>
              <a:tr h="301424">
                <a:tc>
                  <a:txBody>
                    <a:bodyPr/>
                    <a:lstStyle/>
                    <a:p>
                      <a:pPr algn="ctr"/>
                      <a:r>
                        <a:rPr lang="pl-PL" sz="1400" b="0" dirty="0">
                          <a:solidFill>
                            <a:schemeClr val="tx1"/>
                          </a:solidFill>
                        </a:rPr>
                        <a:t>68.7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209881"/>
                  </a:ext>
                </a:extLst>
              </a:tr>
              <a:tr h="285991">
                <a:tc>
                  <a:txBody>
                    <a:bodyPr/>
                    <a:lstStyle/>
                    <a:p>
                      <a:pPr algn="ctr"/>
                      <a:r>
                        <a:rPr lang="pl-PL" sz="1400" b="0" dirty="0">
                          <a:solidFill>
                            <a:schemeClr val="tx1"/>
                          </a:solidFill>
                        </a:rPr>
                        <a:t>92.3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205126"/>
                  </a:ext>
                </a:extLst>
              </a:tr>
              <a:tr h="370840">
                <a:tc>
                  <a:txBody>
                    <a:bodyPr/>
                    <a:lstStyle/>
                    <a:p>
                      <a:pPr algn="ctr"/>
                      <a:r>
                        <a:rPr lang="pl-PL" sz="1400" b="0" dirty="0">
                          <a:solidFill>
                            <a:schemeClr val="tx1"/>
                          </a:solidFill>
                        </a:rPr>
                        <a:t>117.9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200716"/>
                  </a:ext>
                </a:extLst>
              </a:tr>
            </a:tbl>
          </a:graphicData>
        </a:graphic>
      </p:graphicFrame>
      <p:cxnSp>
        <p:nvCxnSpPr>
          <p:cNvPr id="128" name="Straight Arrow Connector 127">
            <a:extLst>
              <a:ext uri="{FF2B5EF4-FFF2-40B4-BE49-F238E27FC236}">
                <a16:creationId xmlns:a16="http://schemas.microsoft.com/office/drawing/2014/main" id="{4F1C8411-1B5A-77E6-9E41-C951D1D54F8B}"/>
              </a:ext>
            </a:extLst>
          </p:cNvPr>
          <p:cNvCxnSpPr>
            <a:cxnSpLocks/>
          </p:cNvCxnSpPr>
          <p:nvPr/>
        </p:nvCxnSpPr>
        <p:spPr>
          <a:xfrm>
            <a:off x="6715727" y="5124918"/>
            <a:ext cx="6018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9" name="Table 128">
            <a:extLst>
              <a:ext uri="{FF2B5EF4-FFF2-40B4-BE49-F238E27FC236}">
                <a16:creationId xmlns:a16="http://schemas.microsoft.com/office/drawing/2014/main" id="{DC143144-796C-C5D5-4AF0-87A0ADB5FCAF}"/>
              </a:ext>
            </a:extLst>
          </p:cNvPr>
          <p:cNvGraphicFramePr>
            <a:graphicFrameLocks noGrp="1"/>
          </p:cNvGraphicFramePr>
          <p:nvPr>
            <p:extLst>
              <p:ext uri="{D42A27DB-BD31-4B8C-83A1-F6EECF244321}">
                <p14:modId xmlns:p14="http://schemas.microsoft.com/office/powerpoint/2010/main" val="774988824"/>
              </p:ext>
            </p:extLst>
          </p:nvPr>
        </p:nvGraphicFramePr>
        <p:xfrm>
          <a:off x="7317611" y="4881654"/>
          <a:ext cx="1351827" cy="1036320"/>
        </p:xfrm>
        <a:graphic>
          <a:graphicData uri="http://schemas.openxmlformats.org/drawingml/2006/table">
            <a:tbl>
              <a:tblPr firstRow="1" bandRow="1">
                <a:tableStyleId>{5C22544A-7EE6-4342-B048-85BDC9FD1C3A}</a:tableStyleId>
              </a:tblPr>
              <a:tblGrid>
                <a:gridCol w="1351827">
                  <a:extLst>
                    <a:ext uri="{9D8B030D-6E8A-4147-A177-3AD203B41FA5}">
                      <a16:colId xmlns:a16="http://schemas.microsoft.com/office/drawing/2014/main" val="567898295"/>
                    </a:ext>
                  </a:extLst>
                </a:gridCol>
              </a:tblGrid>
              <a:tr h="450472">
                <a:tc>
                  <a:txBody>
                    <a:bodyPr/>
                    <a:lstStyle/>
                    <a:p>
                      <a:pPr algn="ctr"/>
                      <a:r>
                        <a:rPr lang="pl-PL" sz="1400" b="0" dirty="0">
                          <a:solidFill>
                            <a:schemeClr val="tx1"/>
                          </a:solidFill>
                        </a:rPr>
                        <a:t>|68.7 – 92.3| = </a:t>
                      </a:r>
                      <a:r>
                        <a:rPr lang="pl-PL" sz="1400" b="1" dirty="0">
                          <a:solidFill>
                            <a:schemeClr val="tx1"/>
                          </a:solidFill>
                        </a:rPr>
                        <a:t>23.6</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209881"/>
                  </a:ext>
                </a:extLst>
              </a:tr>
              <a:tr h="264984">
                <a:tc>
                  <a:txBody>
                    <a:bodyPr/>
                    <a:lstStyle/>
                    <a:p>
                      <a:pPr algn="ctr"/>
                      <a:r>
                        <a:rPr lang="pl-PL" sz="1400" b="0" dirty="0">
                          <a:solidFill>
                            <a:schemeClr val="tx1"/>
                          </a:solidFill>
                        </a:rPr>
                        <a:t>|68.7 – 117.9| = </a:t>
                      </a:r>
                      <a:r>
                        <a:rPr lang="pl-PL" sz="1400" b="1" dirty="0">
                          <a:solidFill>
                            <a:schemeClr val="tx1"/>
                          </a:solidFill>
                        </a:rPr>
                        <a:t>49.2</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205126"/>
                  </a:ext>
                </a:extLst>
              </a:tr>
            </a:tbl>
          </a:graphicData>
        </a:graphic>
      </p:graphicFrame>
      <p:cxnSp>
        <p:nvCxnSpPr>
          <p:cNvPr id="132" name="Straight Arrow Connector 131">
            <a:extLst>
              <a:ext uri="{FF2B5EF4-FFF2-40B4-BE49-F238E27FC236}">
                <a16:creationId xmlns:a16="http://schemas.microsoft.com/office/drawing/2014/main" id="{5026B270-5ED5-B7D5-985B-58CC47F32387}"/>
              </a:ext>
            </a:extLst>
          </p:cNvPr>
          <p:cNvCxnSpPr>
            <a:cxnSpLocks/>
          </p:cNvCxnSpPr>
          <p:nvPr/>
        </p:nvCxnSpPr>
        <p:spPr>
          <a:xfrm>
            <a:off x="6715728" y="5555109"/>
            <a:ext cx="6018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90FF47D-E417-A42A-2C62-CB3318E325D0}"/>
              </a:ext>
            </a:extLst>
          </p:cNvPr>
          <p:cNvCxnSpPr>
            <a:cxnSpLocks/>
          </p:cNvCxnSpPr>
          <p:nvPr/>
        </p:nvCxnSpPr>
        <p:spPr>
          <a:xfrm flipV="1">
            <a:off x="8067555" y="4514127"/>
            <a:ext cx="0" cy="343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5" name="Table 134">
            <a:extLst>
              <a:ext uri="{FF2B5EF4-FFF2-40B4-BE49-F238E27FC236}">
                <a16:creationId xmlns:a16="http://schemas.microsoft.com/office/drawing/2014/main" id="{7EC92638-1D8A-D3E3-9ACF-5BABA96054AB}"/>
              </a:ext>
            </a:extLst>
          </p:cNvPr>
          <p:cNvGraphicFramePr>
            <a:graphicFrameLocks noGrp="1"/>
          </p:cNvGraphicFramePr>
          <p:nvPr>
            <p:extLst>
              <p:ext uri="{D42A27DB-BD31-4B8C-83A1-F6EECF244321}">
                <p14:modId xmlns:p14="http://schemas.microsoft.com/office/powerpoint/2010/main" val="1115153873"/>
              </p:ext>
            </p:extLst>
          </p:nvPr>
        </p:nvGraphicFramePr>
        <p:xfrm>
          <a:off x="7776032" y="4100202"/>
          <a:ext cx="655897" cy="343639"/>
        </p:xfrm>
        <a:graphic>
          <a:graphicData uri="http://schemas.openxmlformats.org/drawingml/2006/table">
            <a:tbl>
              <a:tblPr firstRow="1" bandRow="1">
                <a:tableStyleId>{5C22544A-7EE6-4342-B048-85BDC9FD1C3A}</a:tableStyleId>
              </a:tblPr>
              <a:tblGrid>
                <a:gridCol w="655897">
                  <a:extLst>
                    <a:ext uri="{9D8B030D-6E8A-4147-A177-3AD203B41FA5}">
                      <a16:colId xmlns:a16="http://schemas.microsoft.com/office/drawing/2014/main" val="567898295"/>
                    </a:ext>
                  </a:extLst>
                </a:gridCol>
              </a:tblGrid>
              <a:tr h="343639">
                <a:tc>
                  <a:txBody>
                    <a:bodyPr/>
                    <a:lstStyle/>
                    <a:p>
                      <a:pPr algn="ctr"/>
                      <a:r>
                        <a:rPr lang="pl-PL" sz="1400" b="1" dirty="0">
                          <a:solidFill>
                            <a:schemeClr val="tx1"/>
                          </a:solidFill>
                        </a:rPr>
                        <a:t>36.4</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209881"/>
                  </a:ext>
                </a:extLst>
              </a:tr>
            </a:tbl>
          </a:graphicData>
        </a:graphic>
      </p:graphicFrame>
      <p:graphicFrame>
        <p:nvGraphicFramePr>
          <p:cNvPr id="136" name="Table 135">
            <a:extLst>
              <a:ext uri="{FF2B5EF4-FFF2-40B4-BE49-F238E27FC236}">
                <a16:creationId xmlns:a16="http://schemas.microsoft.com/office/drawing/2014/main" id="{3158B72A-AD79-0CED-FD36-43243BACCB75}"/>
              </a:ext>
            </a:extLst>
          </p:cNvPr>
          <p:cNvGraphicFramePr>
            <a:graphicFrameLocks noGrp="1"/>
          </p:cNvGraphicFramePr>
          <p:nvPr>
            <p:extLst>
              <p:ext uri="{D42A27DB-BD31-4B8C-83A1-F6EECF244321}">
                <p14:modId xmlns:p14="http://schemas.microsoft.com/office/powerpoint/2010/main" val="4031976313"/>
              </p:ext>
            </p:extLst>
          </p:nvPr>
        </p:nvGraphicFramePr>
        <p:xfrm>
          <a:off x="7137721" y="2839430"/>
          <a:ext cx="4425388" cy="762000"/>
        </p:xfrm>
        <a:graphic>
          <a:graphicData uri="http://schemas.openxmlformats.org/drawingml/2006/table">
            <a:tbl>
              <a:tblPr firstRow="1" bandRow="1">
                <a:tableStyleId>{5C22544A-7EE6-4342-B048-85BDC9FD1C3A}</a:tableStyleId>
              </a:tblPr>
              <a:tblGrid>
                <a:gridCol w="1358683">
                  <a:extLst>
                    <a:ext uri="{9D8B030D-6E8A-4147-A177-3AD203B41FA5}">
                      <a16:colId xmlns:a16="http://schemas.microsoft.com/office/drawing/2014/main" val="4106076536"/>
                    </a:ext>
                  </a:extLst>
                </a:gridCol>
                <a:gridCol w="1195733">
                  <a:extLst>
                    <a:ext uri="{9D8B030D-6E8A-4147-A177-3AD203B41FA5}">
                      <a16:colId xmlns:a16="http://schemas.microsoft.com/office/drawing/2014/main" val="2015774632"/>
                    </a:ext>
                  </a:extLst>
                </a:gridCol>
                <a:gridCol w="787777">
                  <a:extLst>
                    <a:ext uri="{9D8B030D-6E8A-4147-A177-3AD203B41FA5}">
                      <a16:colId xmlns:a16="http://schemas.microsoft.com/office/drawing/2014/main" val="2593090225"/>
                    </a:ext>
                  </a:extLst>
                </a:gridCol>
                <a:gridCol w="1083195">
                  <a:extLst>
                    <a:ext uri="{9D8B030D-6E8A-4147-A177-3AD203B41FA5}">
                      <a16:colId xmlns:a16="http://schemas.microsoft.com/office/drawing/2014/main" val="1647183104"/>
                    </a:ext>
                  </a:extLst>
                </a:gridCol>
              </a:tblGrid>
              <a:tr h="370840">
                <a:tc>
                  <a:txBody>
                    <a:bodyPr/>
                    <a:lstStyle/>
                    <a:p>
                      <a:pPr algn="ctr"/>
                      <a:r>
                        <a:rPr lang="pl-PL" sz="1200" b="1" dirty="0">
                          <a:solidFill>
                            <a:schemeClr val="tx1"/>
                          </a:solidFill>
                        </a:rPr>
                        <a:t>Temperature </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200" b="1" dirty="0">
                          <a:solidFill>
                            <a:schemeClr val="tx1"/>
                          </a:solidFill>
                        </a:rPr>
                        <a:t>Relative humidity</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200" b="1" dirty="0">
                          <a:solidFill>
                            <a:schemeClr val="tx1"/>
                          </a:solidFill>
                        </a:rPr>
                        <a:t>Heat Index</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200" b="1" dirty="0">
                          <a:solidFill>
                            <a:schemeClr val="tx1"/>
                          </a:solidFill>
                        </a:rPr>
                        <a:t>Moisture Code</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5767431"/>
                  </a:ext>
                </a:extLst>
              </a:tr>
              <a:tr h="301424">
                <a:tc>
                  <a:txBody>
                    <a:bodyPr/>
                    <a:lstStyle/>
                    <a:p>
                      <a:pPr algn="ctr"/>
                      <a:r>
                        <a:rPr lang="pl-PL" sz="1400" b="0" dirty="0"/>
                        <a:t>42</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400" b="0" dirty="0"/>
                        <a:t>26</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400" b="0" dirty="0"/>
                        <a:t>22</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l-PL" sz="1400" b="0" dirty="0"/>
                        <a:t>10</a:t>
                      </a:r>
                      <a:endParaRPr 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0589778"/>
                  </a:ext>
                </a:extLst>
              </a:tr>
            </a:tbl>
          </a:graphicData>
        </a:graphic>
      </p:graphicFrame>
      <p:cxnSp>
        <p:nvCxnSpPr>
          <p:cNvPr id="137" name="Connector: Elbow 136">
            <a:extLst>
              <a:ext uri="{FF2B5EF4-FFF2-40B4-BE49-F238E27FC236}">
                <a16:creationId xmlns:a16="http://schemas.microsoft.com/office/drawing/2014/main" id="{4F10F823-D0F1-565C-2458-0040331EA923}"/>
              </a:ext>
            </a:extLst>
          </p:cNvPr>
          <p:cNvCxnSpPr>
            <a:cxnSpLocks/>
            <a:stCxn id="135" idx="3"/>
            <a:endCxn id="136" idx="2"/>
          </p:cNvCxnSpPr>
          <p:nvPr/>
        </p:nvCxnSpPr>
        <p:spPr>
          <a:xfrm flipV="1">
            <a:off x="8431929" y="3601430"/>
            <a:ext cx="918486" cy="6705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E0842FE-51AD-17EB-C5A9-F18B3CC75B80}"/>
              </a:ext>
            </a:extLst>
          </p:cNvPr>
          <p:cNvCxnSpPr>
            <a:cxnSpLocks/>
          </p:cNvCxnSpPr>
          <p:nvPr/>
        </p:nvCxnSpPr>
        <p:spPr>
          <a:xfrm flipH="1">
            <a:off x="8759623" y="5369914"/>
            <a:ext cx="7470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D034BFF1-709A-F1D3-1943-D1B37D1AF035}"/>
              </a:ext>
            </a:extLst>
          </p:cNvPr>
          <p:cNvSpPr txBox="1"/>
          <p:nvPr/>
        </p:nvSpPr>
        <p:spPr>
          <a:xfrm>
            <a:off x="9367778" y="5041248"/>
            <a:ext cx="1165183" cy="646331"/>
          </a:xfrm>
          <a:prstGeom prst="rect">
            <a:avLst/>
          </a:prstGeom>
          <a:noFill/>
        </p:spPr>
        <p:txBody>
          <a:bodyPr wrap="square" rtlCol="0">
            <a:spAutoFit/>
          </a:bodyPr>
          <a:lstStyle/>
          <a:p>
            <a:pPr algn="ctr"/>
            <a:r>
              <a:rPr lang="pl-PL" sz="1200" dirty="0"/>
              <a:t>Marginal contribution </a:t>
            </a:r>
          </a:p>
          <a:p>
            <a:pPr algn="ctr"/>
            <a:r>
              <a:rPr lang="pl-PL" sz="1200" dirty="0"/>
              <a:t>calculations</a:t>
            </a:r>
            <a:endParaRPr lang="en-US" sz="1200" dirty="0"/>
          </a:p>
        </p:txBody>
      </p:sp>
      <p:sp>
        <p:nvSpPr>
          <p:cNvPr id="149" name="TextBox 148">
            <a:extLst>
              <a:ext uri="{FF2B5EF4-FFF2-40B4-BE49-F238E27FC236}">
                <a16:creationId xmlns:a16="http://schemas.microsoft.com/office/drawing/2014/main" id="{3E875998-F09E-7009-A6ED-338F5D83647A}"/>
              </a:ext>
            </a:extLst>
          </p:cNvPr>
          <p:cNvSpPr txBox="1"/>
          <p:nvPr/>
        </p:nvSpPr>
        <p:spPr>
          <a:xfrm>
            <a:off x="8891172" y="2272704"/>
            <a:ext cx="1165183" cy="461665"/>
          </a:xfrm>
          <a:prstGeom prst="rect">
            <a:avLst/>
          </a:prstGeom>
          <a:noFill/>
        </p:spPr>
        <p:txBody>
          <a:bodyPr wrap="square" rtlCol="0">
            <a:spAutoFit/>
          </a:bodyPr>
          <a:lstStyle/>
          <a:p>
            <a:pPr algn="ctr"/>
            <a:r>
              <a:rPr lang="pl-PL" sz="1200" dirty="0"/>
              <a:t>Relative contribution </a:t>
            </a:r>
            <a:endParaRPr lang="en-US" sz="1200" dirty="0"/>
          </a:p>
        </p:txBody>
      </p:sp>
    </p:spTree>
    <p:extLst>
      <p:ext uri="{BB962C8B-B14F-4D97-AF65-F5344CB8AC3E}">
        <p14:creationId xmlns:p14="http://schemas.microsoft.com/office/powerpoint/2010/main" val="233875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6F3E81-BA6A-B315-A227-826046721DB1}"/>
              </a:ext>
            </a:extLst>
          </p:cNvPr>
          <p:cNvPicPr>
            <a:picLocks noChangeAspect="1"/>
          </p:cNvPicPr>
          <p:nvPr/>
        </p:nvPicPr>
        <p:blipFill>
          <a:blip r:embed="rId3"/>
          <a:stretch>
            <a:fillRect/>
          </a:stretch>
        </p:blipFill>
        <p:spPr>
          <a:xfrm>
            <a:off x="237450" y="1270958"/>
            <a:ext cx="5722761" cy="3295662"/>
          </a:xfrm>
          <a:prstGeom prst="rect">
            <a:avLst/>
          </a:prstGeom>
        </p:spPr>
      </p:pic>
      <p:sp>
        <p:nvSpPr>
          <p:cNvPr id="8" name="Title 1">
            <a:extLst>
              <a:ext uri="{FF2B5EF4-FFF2-40B4-BE49-F238E27FC236}">
                <a16:creationId xmlns:a16="http://schemas.microsoft.com/office/drawing/2014/main" id="{8B2172CE-1F42-6EF1-ECE6-4B30B2228116}"/>
              </a:ext>
            </a:extLst>
          </p:cNvPr>
          <p:cNvSpPr>
            <a:spLocks noGrp="1"/>
          </p:cNvSpPr>
          <p:nvPr>
            <p:ph type="title"/>
          </p:nvPr>
        </p:nvSpPr>
        <p:spPr>
          <a:xfrm>
            <a:off x="838200" y="307252"/>
            <a:ext cx="10515600" cy="711321"/>
          </a:xfrm>
        </p:spPr>
        <p:txBody>
          <a:bodyPr>
            <a:normAutofit/>
          </a:bodyPr>
          <a:lstStyle/>
          <a:p>
            <a:pPr algn="ctr"/>
            <a:r>
              <a:rPr lang="pl-PL" sz="3600" b="1" dirty="0">
                <a:latin typeface="+mn-lt"/>
              </a:rPr>
              <a:t>SHAP – Waterfall plot </a:t>
            </a:r>
            <a:endParaRPr lang="en-US" sz="3600" dirty="0"/>
          </a:p>
        </p:txBody>
      </p:sp>
      <p:pic>
        <p:nvPicPr>
          <p:cNvPr id="10" name="Picture 9">
            <a:extLst>
              <a:ext uri="{FF2B5EF4-FFF2-40B4-BE49-F238E27FC236}">
                <a16:creationId xmlns:a16="http://schemas.microsoft.com/office/drawing/2014/main" id="{A25C46BF-D95A-8990-293A-9AD4F7D187AD}"/>
              </a:ext>
            </a:extLst>
          </p:cNvPr>
          <p:cNvPicPr>
            <a:picLocks noChangeAspect="1"/>
          </p:cNvPicPr>
          <p:nvPr/>
        </p:nvPicPr>
        <p:blipFill>
          <a:blip r:embed="rId4"/>
          <a:stretch>
            <a:fillRect/>
          </a:stretch>
        </p:blipFill>
        <p:spPr>
          <a:xfrm>
            <a:off x="6096000" y="1305300"/>
            <a:ext cx="5223637" cy="3266699"/>
          </a:xfrm>
          <a:prstGeom prst="rect">
            <a:avLst/>
          </a:prstGeom>
        </p:spPr>
      </p:pic>
      <p:sp>
        <p:nvSpPr>
          <p:cNvPr id="2" name="TextBox 1">
            <a:extLst>
              <a:ext uri="{FF2B5EF4-FFF2-40B4-BE49-F238E27FC236}">
                <a16:creationId xmlns:a16="http://schemas.microsoft.com/office/drawing/2014/main" id="{C9384929-07F1-348C-1613-6C48A9276BA7}"/>
              </a:ext>
            </a:extLst>
          </p:cNvPr>
          <p:cNvSpPr txBox="1"/>
          <p:nvPr/>
        </p:nvSpPr>
        <p:spPr>
          <a:xfrm>
            <a:off x="0" y="5776325"/>
            <a:ext cx="3182655" cy="523220"/>
          </a:xfrm>
          <a:prstGeom prst="rect">
            <a:avLst/>
          </a:prstGeom>
          <a:noFill/>
        </p:spPr>
        <p:txBody>
          <a:bodyPr wrap="square" rtlCol="0">
            <a:spAutoFit/>
          </a:bodyPr>
          <a:lstStyle/>
          <a:p>
            <a:pPr algn="ctr"/>
            <a:r>
              <a:rPr lang="pl-PL" sz="1400" dirty="0"/>
              <a:t>Lot of computing time to generate (1h for 30000x12 dataframe) </a:t>
            </a:r>
            <a:endParaRPr lang="en-US" sz="1400" dirty="0"/>
          </a:p>
        </p:txBody>
      </p:sp>
      <p:sp>
        <p:nvSpPr>
          <p:cNvPr id="5" name="TextBox 4">
            <a:extLst>
              <a:ext uri="{FF2B5EF4-FFF2-40B4-BE49-F238E27FC236}">
                <a16:creationId xmlns:a16="http://schemas.microsoft.com/office/drawing/2014/main" id="{D3E6A107-0C52-E009-06FF-C4784F483E92}"/>
              </a:ext>
            </a:extLst>
          </p:cNvPr>
          <p:cNvSpPr txBox="1"/>
          <p:nvPr/>
        </p:nvSpPr>
        <p:spPr>
          <a:xfrm>
            <a:off x="3098831" y="5776325"/>
            <a:ext cx="3182655" cy="523220"/>
          </a:xfrm>
          <a:prstGeom prst="rect">
            <a:avLst/>
          </a:prstGeom>
          <a:noFill/>
        </p:spPr>
        <p:txBody>
          <a:bodyPr wrap="square" rtlCol="0">
            <a:spAutoFit/>
          </a:bodyPr>
          <a:lstStyle/>
          <a:p>
            <a:pPr algn="ctr"/>
            <a:r>
              <a:rPr lang="pl-PL" sz="1400" dirty="0"/>
              <a:t>Use for find the pattern for top samples </a:t>
            </a:r>
            <a:br>
              <a:rPr lang="pl-PL" sz="1400" dirty="0"/>
            </a:br>
            <a:r>
              <a:rPr lang="pl-PL" sz="1400" dirty="0"/>
              <a:t>(here maximum price)</a:t>
            </a:r>
            <a:endParaRPr lang="en-US" sz="1400" dirty="0"/>
          </a:p>
        </p:txBody>
      </p:sp>
      <p:cxnSp>
        <p:nvCxnSpPr>
          <p:cNvPr id="6" name="Straight Arrow Connector 5">
            <a:extLst>
              <a:ext uri="{FF2B5EF4-FFF2-40B4-BE49-F238E27FC236}">
                <a16:creationId xmlns:a16="http://schemas.microsoft.com/office/drawing/2014/main" id="{551BC2F0-98B9-0015-E2DD-E1EAE5188F0C}"/>
              </a:ext>
            </a:extLst>
          </p:cNvPr>
          <p:cNvCxnSpPr>
            <a:cxnSpLocks/>
          </p:cNvCxnSpPr>
          <p:nvPr/>
        </p:nvCxnSpPr>
        <p:spPr>
          <a:xfrm flipV="1">
            <a:off x="1612931" y="4745764"/>
            <a:ext cx="982186" cy="924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FADC47-E5D1-9919-A75F-A7A281B3FD5C}"/>
              </a:ext>
            </a:extLst>
          </p:cNvPr>
          <p:cNvCxnSpPr>
            <a:cxnSpLocks/>
            <a:stCxn id="5" idx="0"/>
          </p:cNvCxnSpPr>
          <p:nvPr/>
        </p:nvCxnSpPr>
        <p:spPr>
          <a:xfrm flipH="1" flipV="1">
            <a:off x="4108537" y="4748461"/>
            <a:ext cx="581622" cy="10278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51FAC1-CDFA-0003-1B75-EB412A1AEC91}"/>
              </a:ext>
            </a:extLst>
          </p:cNvPr>
          <p:cNvSpPr txBox="1"/>
          <p:nvPr/>
        </p:nvSpPr>
        <p:spPr>
          <a:xfrm>
            <a:off x="9009345" y="5804081"/>
            <a:ext cx="3182655" cy="523220"/>
          </a:xfrm>
          <a:prstGeom prst="rect">
            <a:avLst/>
          </a:prstGeom>
          <a:noFill/>
        </p:spPr>
        <p:txBody>
          <a:bodyPr wrap="square" rtlCol="0">
            <a:spAutoFit/>
          </a:bodyPr>
          <a:lstStyle/>
          <a:p>
            <a:pPr algn="ctr"/>
            <a:r>
              <a:rPr lang="pl-PL" sz="1400" dirty="0"/>
              <a:t>You need access to all data for new samples too</a:t>
            </a:r>
          </a:p>
        </p:txBody>
      </p:sp>
      <p:cxnSp>
        <p:nvCxnSpPr>
          <p:cNvPr id="14" name="Straight Arrow Connector 13">
            <a:extLst>
              <a:ext uri="{FF2B5EF4-FFF2-40B4-BE49-F238E27FC236}">
                <a16:creationId xmlns:a16="http://schemas.microsoft.com/office/drawing/2014/main" id="{07E5FDE7-3E24-4608-47EC-32CBD3708A4A}"/>
              </a:ext>
            </a:extLst>
          </p:cNvPr>
          <p:cNvCxnSpPr>
            <a:cxnSpLocks/>
          </p:cNvCxnSpPr>
          <p:nvPr/>
        </p:nvCxnSpPr>
        <p:spPr>
          <a:xfrm flipH="1" flipV="1">
            <a:off x="10221238" y="4697260"/>
            <a:ext cx="407096" cy="9136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F4B78C-144E-5D9F-2506-E90F08E70F01}"/>
              </a:ext>
            </a:extLst>
          </p:cNvPr>
          <p:cNvSpPr txBox="1"/>
          <p:nvPr/>
        </p:nvSpPr>
        <p:spPr>
          <a:xfrm>
            <a:off x="6096000" y="5805907"/>
            <a:ext cx="3182655" cy="523220"/>
          </a:xfrm>
          <a:prstGeom prst="rect">
            <a:avLst/>
          </a:prstGeom>
          <a:noFill/>
        </p:spPr>
        <p:txBody>
          <a:bodyPr wrap="square" rtlCol="0">
            <a:spAutoFit/>
          </a:bodyPr>
          <a:lstStyle/>
          <a:p>
            <a:pPr algn="ctr"/>
            <a:r>
              <a:rPr lang="pl-PL" sz="1400" dirty="0"/>
              <a:t>Not easy to find feature importance for entire dataset</a:t>
            </a:r>
            <a:endParaRPr lang="en-US" sz="1400" dirty="0"/>
          </a:p>
        </p:txBody>
      </p:sp>
      <p:cxnSp>
        <p:nvCxnSpPr>
          <p:cNvPr id="17" name="Straight Arrow Connector 16">
            <a:extLst>
              <a:ext uri="{FF2B5EF4-FFF2-40B4-BE49-F238E27FC236}">
                <a16:creationId xmlns:a16="http://schemas.microsoft.com/office/drawing/2014/main" id="{24338BC8-F4DE-FAC0-14AB-716977B262CF}"/>
              </a:ext>
            </a:extLst>
          </p:cNvPr>
          <p:cNvCxnSpPr>
            <a:cxnSpLocks/>
          </p:cNvCxnSpPr>
          <p:nvPr/>
        </p:nvCxnSpPr>
        <p:spPr>
          <a:xfrm flipV="1">
            <a:off x="7925527" y="4697260"/>
            <a:ext cx="782291" cy="9731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24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877F34-0EB1-48BE-12BD-15EF70762E2B}"/>
              </a:ext>
            </a:extLst>
          </p:cNvPr>
          <p:cNvPicPr>
            <a:picLocks noChangeAspect="1"/>
          </p:cNvPicPr>
          <p:nvPr/>
        </p:nvPicPr>
        <p:blipFill>
          <a:blip r:embed="rId3"/>
          <a:stretch>
            <a:fillRect/>
          </a:stretch>
        </p:blipFill>
        <p:spPr>
          <a:xfrm>
            <a:off x="92517" y="1028421"/>
            <a:ext cx="5862514" cy="2480589"/>
          </a:xfrm>
          <a:prstGeom prst="rect">
            <a:avLst/>
          </a:prstGeom>
        </p:spPr>
      </p:pic>
      <p:sp>
        <p:nvSpPr>
          <p:cNvPr id="11" name="TextBox 10">
            <a:extLst>
              <a:ext uri="{FF2B5EF4-FFF2-40B4-BE49-F238E27FC236}">
                <a16:creationId xmlns:a16="http://schemas.microsoft.com/office/drawing/2014/main" id="{07898B49-FC46-3D98-6649-C3B56BA02FB7}"/>
              </a:ext>
            </a:extLst>
          </p:cNvPr>
          <p:cNvSpPr txBox="1"/>
          <p:nvPr/>
        </p:nvSpPr>
        <p:spPr>
          <a:xfrm>
            <a:off x="3511105" y="226814"/>
            <a:ext cx="6097904" cy="646331"/>
          </a:xfrm>
          <a:prstGeom prst="rect">
            <a:avLst/>
          </a:prstGeom>
          <a:noFill/>
        </p:spPr>
        <p:txBody>
          <a:bodyPr wrap="square">
            <a:spAutoFit/>
          </a:bodyPr>
          <a:lstStyle/>
          <a:p>
            <a:r>
              <a:rPr lang="pl-PL" sz="3600" b="1" dirty="0"/>
              <a:t>OCI Data Science Components </a:t>
            </a:r>
            <a:endParaRPr lang="en-US" sz="3600" b="1" dirty="0"/>
          </a:p>
        </p:txBody>
      </p:sp>
      <p:sp>
        <p:nvSpPr>
          <p:cNvPr id="14" name="TextBox 13">
            <a:extLst>
              <a:ext uri="{FF2B5EF4-FFF2-40B4-BE49-F238E27FC236}">
                <a16:creationId xmlns:a16="http://schemas.microsoft.com/office/drawing/2014/main" id="{450A60D6-F04F-31EE-81A5-9F60C4E21EF4}"/>
              </a:ext>
            </a:extLst>
          </p:cNvPr>
          <p:cNvSpPr txBox="1"/>
          <p:nvPr/>
        </p:nvSpPr>
        <p:spPr>
          <a:xfrm>
            <a:off x="5955031" y="2068660"/>
            <a:ext cx="1017270" cy="400110"/>
          </a:xfrm>
          <a:prstGeom prst="rect">
            <a:avLst/>
          </a:prstGeom>
          <a:noFill/>
        </p:spPr>
        <p:txBody>
          <a:bodyPr wrap="square" rtlCol="0">
            <a:spAutoFit/>
          </a:bodyPr>
          <a:lstStyle/>
          <a:p>
            <a:r>
              <a:rPr lang="pl-PL" sz="2000" dirty="0"/>
              <a:t>Project</a:t>
            </a:r>
            <a:endParaRPr lang="en-US" sz="2000" dirty="0"/>
          </a:p>
        </p:txBody>
      </p:sp>
      <p:sp>
        <p:nvSpPr>
          <p:cNvPr id="15" name="TextBox 14">
            <a:extLst>
              <a:ext uri="{FF2B5EF4-FFF2-40B4-BE49-F238E27FC236}">
                <a16:creationId xmlns:a16="http://schemas.microsoft.com/office/drawing/2014/main" id="{9FFA5464-257A-88A7-4EAC-820ADB14DE40}"/>
              </a:ext>
            </a:extLst>
          </p:cNvPr>
          <p:cNvSpPr txBox="1"/>
          <p:nvPr/>
        </p:nvSpPr>
        <p:spPr>
          <a:xfrm>
            <a:off x="6086963" y="3384027"/>
            <a:ext cx="2052613" cy="400110"/>
          </a:xfrm>
          <a:prstGeom prst="rect">
            <a:avLst/>
          </a:prstGeom>
          <a:noFill/>
        </p:spPr>
        <p:txBody>
          <a:bodyPr wrap="none" rtlCol="0">
            <a:spAutoFit/>
          </a:bodyPr>
          <a:lstStyle/>
          <a:p>
            <a:r>
              <a:rPr lang="pl-PL" sz="2000" dirty="0"/>
              <a:t>Notebook Session</a:t>
            </a:r>
            <a:endParaRPr lang="en-US" sz="2000" dirty="0"/>
          </a:p>
        </p:txBody>
      </p:sp>
      <p:cxnSp>
        <p:nvCxnSpPr>
          <p:cNvPr id="17" name="Connector: Elbow 16">
            <a:extLst>
              <a:ext uri="{FF2B5EF4-FFF2-40B4-BE49-F238E27FC236}">
                <a16:creationId xmlns:a16="http://schemas.microsoft.com/office/drawing/2014/main" id="{5AEB6A70-9B49-2BDC-1555-176663879320}"/>
              </a:ext>
            </a:extLst>
          </p:cNvPr>
          <p:cNvCxnSpPr>
            <a:cxnSpLocks/>
            <a:stCxn id="14" idx="2"/>
            <a:endCxn id="15" idx="0"/>
          </p:cNvCxnSpPr>
          <p:nvPr/>
        </p:nvCxnSpPr>
        <p:spPr>
          <a:xfrm rot="16200000" flipH="1">
            <a:off x="6330840" y="2601596"/>
            <a:ext cx="915257" cy="649604"/>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29AF4DB-4E64-6FC9-BBE2-B9065AEFFC55}"/>
              </a:ext>
            </a:extLst>
          </p:cNvPr>
          <p:cNvPicPr>
            <a:picLocks noChangeAspect="1"/>
          </p:cNvPicPr>
          <p:nvPr/>
        </p:nvPicPr>
        <p:blipFill>
          <a:blip r:embed="rId4"/>
          <a:stretch>
            <a:fillRect/>
          </a:stretch>
        </p:blipFill>
        <p:spPr>
          <a:xfrm>
            <a:off x="92516" y="3784137"/>
            <a:ext cx="10983154" cy="2847049"/>
          </a:xfrm>
          <a:prstGeom prst="rect">
            <a:avLst/>
          </a:prstGeom>
        </p:spPr>
      </p:pic>
    </p:spTree>
    <p:extLst>
      <p:ext uri="{BB962C8B-B14F-4D97-AF65-F5344CB8AC3E}">
        <p14:creationId xmlns:p14="http://schemas.microsoft.com/office/powerpoint/2010/main" val="292196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99A371-727C-5D88-1092-F848DB8A5F93}"/>
              </a:ext>
            </a:extLst>
          </p:cNvPr>
          <p:cNvPicPr>
            <a:picLocks noChangeAspect="1"/>
          </p:cNvPicPr>
          <p:nvPr/>
        </p:nvPicPr>
        <p:blipFill>
          <a:blip r:embed="rId3"/>
          <a:stretch>
            <a:fillRect/>
          </a:stretch>
        </p:blipFill>
        <p:spPr>
          <a:xfrm>
            <a:off x="370646" y="1005840"/>
            <a:ext cx="10983154" cy="2847049"/>
          </a:xfrm>
          <a:prstGeom prst="rect">
            <a:avLst/>
          </a:prstGeom>
        </p:spPr>
      </p:pic>
      <p:sp>
        <p:nvSpPr>
          <p:cNvPr id="7" name="TextBox 6">
            <a:extLst>
              <a:ext uri="{FF2B5EF4-FFF2-40B4-BE49-F238E27FC236}">
                <a16:creationId xmlns:a16="http://schemas.microsoft.com/office/drawing/2014/main" id="{23EE0996-BB71-D0B4-5DF6-3E51AD9AA8EF}"/>
              </a:ext>
            </a:extLst>
          </p:cNvPr>
          <p:cNvSpPr txBox="1"/>
          <p:nvPr/>
        </p:nvSpPr>
        <p:spPr>
          <a:xfrm>
            <a:off x="2813271" y="249822"/>
            <a:ext cx="6097904" cy="646331"/>
          </a:xfrm>
          <a:prstGeom prst="rect">
            <a:avLst/>
          </a:prstGeom>
          <a:noFill/>
        </p:spPr>
        <p:txBody>
          <a:bodyPr wrap="square">
            <a:spAutoFit/>
          </a:bodyPr>
          <a:lstStyle/>
          <a:p>
            <a:r>
              <a:rPr lang="pl-PL" sz="3600" b="1" dirty="0"/>
              <a:t>OCI Data Science Components </a:t>
            </a:r>
            <a:endParaRPr lang="en-US" sz="3600" b="1" dirty="0"/>
          </a:p>
        </p:txBody>
      </p:sp>
      <p:sp>
        <p:nvSpPr>
          <p:cNvPr id="8" name="TextBox 7">
            <a:extLst>
              <a:ext uri="{FF2B5EF4-FFF2-40B4-BE49-F238E27FC236}">
                <a16:creationId xmlns:a16="http://schemas.microsoft.com/office/drawing/2014/main" id="{D7C8FB5E-5752-FC23-714A-249B3202B1DE}"/>
              </a:ext>
            </a:extLst>
          </p:cNvPr>
          <p:cNvSpPr txBox="1"/>
          <p:nvPr/>
        </p:nvSpPr>
        <p:spPr>
          <a:xfrm>
            <a:off x="9138773" y="3852889"/>
            <a:ext cx="2052613" cy="400110"/>
          </a:xfrm>
          <a:prstGeom prst="rect">
            <a:avLst/>
          </a:prstGeom>
          <a:noFill/>
        </p:spPr>
        <p:txBody>
          <a:bodyPr wrap="none" rtlCol="0">
            <a:spAutoFit/>
          </a:bodyPr>
          <a:lstStyle/>
          <a:p>
            <a:r>
              <a:rPr lang="pl-PL" sz="2000" dirty="0"/>
              <a:t>Notebook Session</a:t>
            </a:r>
            <a:endParaRPr lang="en-US" sz="2000" dirty="0"/>
          </a:p>
        </p:txBody>
      </p:sp>
      <p:sp>
        <p:nvSpPr>
          <p:cNvPr id="9" name="TextBox 8">
            <a:extLst>
              <a:ext uri="{FF2B5EF4-FFF2-40B4-BE49-F238E27FC236}">
                <a16:creationId xmlns:a16="http://schemas.microsoft.com/office/drawing/2014/main" id="{21EA9AF7-D6A8-3A4A-E25B-387A7C3CE3EB}"/>
              </a:ext>
            </a:extLst>
          </p:cNvPr>
          <p:cNvSpPr txBox="1"/>
          <p:nvPr/>
        </p:nvSpPr>
        <p:spPr>
          <a:xfrm>
            <a:off x="6213786" y="5085322"/>
            <a:ext cx="2246641" cy="400110"/>
          </a:xfrm>
          <a:prstGeom prst="rect">
            <a:avLst/>
          </a:prstGeom>
          <a:noFill/>
        </p:spPr>
        <p:txBody>
          <a:bodyPr wrap="none" rtlCol="0">
            <a:spAutoFit/>
          </a:bodyPr>
          <a:lstStyle/>
          <a:p>
            <a:r>
              <a:rPr lang="pl-PL" sz="2000" dirty="0"/>
              <a:t>Conda environment</a:t>
            </a:r>
            <a:endParaRPr lang="en-US" sz="2000" dirty="0"/>
          </a:p>
        </p:txBody>
      </p:sp>
      <p:cxnSp>
        <p:nvCxnSpPr>
          <p:cNvPr id="10" name="Connector: Elbow 9">
            <a:extLst>
              <a:ext uri="{FF2B5EF4-FFF2-40B4-BE49-F238E27FC236}">
                <a16:creationId xmlns:a16="http://schemas.microsoft.com/office/drawing/2014/main" id="{34745262-42EA-0EC3-FE74-0BE3ABBA6E96}"/>
              </a:ext>
            </a:extLst>
          </p:cNvPr>
          <p:cNvCxnSpPr>
            <a:cxnSpLocks/>
            <a:stCxn id="8" idx="2"/>
            <a:endCxn id="9" idx="3"/>
          </p:cNvCxnSpPr>
          <p:nvPr/>
        </p:nvCxnSpPr>
        <p:spPr>
          <a:xfrm rot="5400000">
            <a:off x="8796565" y="3916862"/>
            <a:ext cx="1032378" cy="1704653"/>
          </a:xfrm>
          <a:prstGeom prst="bentConnector2">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B5D1A92-E4AE-BDDA-10F1-3DC21170B777}"/>
              </a:ext>
            </a:extLst>
          </p:cNvPr>
          <p:cNvPicPr>
            <a:picLocks noChangeAspect="1"/>
          </p:cNvPicPr>
          <p:nvPr/>
        </p:nvPicPr>
        <p:blipFill>
          <a:blip r:embed="rId4"/>
          <a:stretch>
            <a:fillRect/>
          </a:stretch>
        </p:blipFill>
        <p:spPr>
          <a:xfrm>
            <a:off x="370646" y="3962576"/>
            <a:ext cx="5716998" cy="2645602"/>
          </a:xfrm>
          <a:prstGeom prst="rect">
            <a:avLst/>
          </a:prstGeom>
        </p:spPr>
      </p:pic>
    </p:spTree>
    <p:extLst>
      <p:ext uri="{BB962C8B-B14F-4D97-AF65-F5344CB8AC3E}">
        <p14:creationId xmlns:p14="http://schemas.microsoft.com/office/powerpoint/2010/main" val="412329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1">
            <a:extLst>
              <a:ext uri="{FF2B5EF4-FFF2-40B4-BE49-F238E27FC236}">
                <a16:creationId xmlns:a16="http://schemas.microsoft.com/office/drawing/2014/main" id="{7D4F8EE8-1040-E336-6E69-FC76429648E7}"/>
              </a:ext>
            </a:extLst>
          </p:cNvPr>
          <p:cNvPicPr>
            <a:picLocks noChangeAspect="1"/>
          </p:cNvPicPr>
          <p:nvPr/>
        </p:nvPicPr>
        <p:blipFill>
          <a:blip r:embed="rId2"/>
          <a:stretch>
            <a:fillRect/>
          </a:stretch>
        </p:blipFill>
        <p:spPr>
          <a:xfrm>
            <a:off x="3551083" y="2786743"/>
            <a:ext cx="4520673" cy="7864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pole tekstowe 6">
            <a:extLst>
              <a:ext uri="{FF2B5EF4-FFF2-40B4-BE49-F238E27FC236}">
                <a16:creationId xmlns:a16="http://schemas.microsoft.com/office/drawing/2014/main" id="{9C2E0ABF-7071-4276-71FE-FA88286B7FB3}"/>
              </a:ext>
            </a:extLst>
          </p:cNvPr>
          <p:cNvSpPr txBox="1"/>
          <p:nvPr/>
        </p:nvSpPr>
        <p:spPr>
          <a:xfrm>
            <a:off x="1719943" y="1240971"/>
            <a:ext cx="5176930" cy="369332"/>
          </a:xfrm>
          <a:prstGeom prst="rect">
            <a:avLst/>
          </a:prstGeom>
          <a:noFill/>
        </p:spPr>
        <p:txBody>
          <a:bodyPr wrap="none" rtlCol="0">
            <a:spAutoFit/>
          </a:bodyPr>
          <a:lstStyle/>
          <a:p>
            <a:r>
              <a:rPr lang="pl-PL" dirty="0"/>
              <a:t>Read </a:t>
            </a:r>
            <a:r>
              <a:rPr lang="pl-PL" dirty="0" err="1"/>
              <a:t>datasets</a:t>
            </a:r>
            <a:r>
              <a:rPr lang="pl-PL" dirty="0"/>
              <a:t> from </a:t>
            </a:r>
            <a:r>
              <a:rPr lang="pl-PL" dirty="0" err="1"/>
              <a:t>multiple</a:t>
            </a:r>
            <a:r>
              <a:rPr lang="pl-PL" dirty="0"/>
              <a:t> </a:t>
            </a:r>
            <a:r>
              <a:rPr lang="pl-PL" dirty="0" err="1"/>
              <a:t>sources</a:t>
            </a:r>
            <a:r>
              <a:rPr lang="pl-PL" dirty="0"/>
              <a:t> (on-</a:t>
            </a:r>
            <a:r>
              <a:rPr lang="pl-PL" dirty="0" err="1"/>
              <a:t>prem,cloud</a:t>
            </a:r>
            <a:r>
              <a:rPr lang="pl-PL" dirty="0"/>
              <a:t>)</a:t>
            </a:r>
            <a:endParaRPr lang="en-US" dirty="0"/>
          </a:p>
        </p:txBody>
      </p:sp>
      <p:sp>
        <p:nvSpPr>
          <p:cNvPr id="8" name="pole tekstowe 7">
            <a:extLst>
              <a:ext uri="{FF2B5EF4-FFF2-40B4-BE49-F238E27FC236}">
                <a16:creationId xmlns:a16="http://schemas.microsoft.com/office/drawing/2014/main" id="{BA1FD587-5904-5047-B88B-F506A951CA06}"/>
              </a:ext>
            </a:extLst>
          </p:cNvPr>
          <p:cNvSpPr txBox="1"/>
          <p:nvPr/>
        </p:nvSpPr>
        <p:spPr>
          <a:xfrm>
            <a:off x="7293428" y="1102471"/>
            <a:ext cx="4599657" cy="646331"/>
          </a:xfrm>
          <a:prstGeom prst="rect">
            <a:avLst/>
          </a:prstGeom>
          <a:noFill/>
        </p:spPr>
        <p:txBody>
          <a:bodyPr wrap="none" rtlCol="0">
            <a:spAutoFit/>
          </a:bodyPr>
          <a:lstStyle/>
          <a:p>
            <a:r>
              <a:rPr lang="pl-PL" dirty="0" err="1"/>
              <a:t>Friendly</a:t>
            </a:r>
            <a:r>
              <a:rPr lang="pl-PL" dirty="0"/>
              <a:t> </a:t>
            </a:r>
            <a:r>
              <a:rPr lang="pl-PL" dirty="0" err="1"/>
              <a:t>pythonic</a:t>
            </a:r>
            <a:r>
              <a:rPr lang="pl-PL" dirty="0"/>
              <a:t> </a:t>
            </a:r>
            <a:r>
              <a:rPr lang="pl-PL" dirty="0" err="1"/>
              <a:t>interface</a:t>
            </a:r>
            <a:r>
              <a:rPr lang="pl-PL" dirty="0"/>
              <a:t> for OCI </a:t>
            </a:r>
            <a:r>
              <a:rPr lang="pl-PL" dirty="0" err="1"/>
              <a:t>DataScience</a:t>
            </a:r>
            <a:br>
              <a:rPr lang="pl-PL" dirty="0"/>
            </a:br>
            <a:r>
              <a:rPr lang="pl-PL" dirty="0" err="1"/>
              <a:t>related</a:t>
            </a:r>
            <a:r>
              <a:rPr lang="pl-PL" dirty="0"/>
              <a:t> services  </a:t>
            </a:r>
            <a:endParaRPr lang="en-US" dirty="0"/>
          </a:p>
        </p:txBody>
      </p:sp>
      <p:sp>
        <p:nvSpPr>
          <p:cNvPr id="9" name="pole tekstowe 8">
            <a:extLst>
              <a:ext uri="{FF2B5EF4-FFF2-40B4-BE49-F238E27FC236}">
                <a16:creationId xmlns:a16="http://schemas.microsoft.com/office/drawing/2014/main" id="{5D008C58-DA9A-AC5E-FAF6-95504793C571}"/>
              </a:ext>
            </a:extLst>
          </p:cNvPr>
          <p:cNvSpPr txBox="1"/>
          <p:nvPr/>
        </p:nvSpPr>
        <p:spPr>
          <a:xfrm>
            <a:off x="435285" y="5432363"/>
            <a:ext cx="2379434" cy="369332"/>
          </a:xfrm>
          <a:prstGeom prst="rect">
            <a:avLst/>
          </a:prstGeom>
          <a:noFill/>
        </p:spPr>
        <p:txBody>
          <a:bodyPr wrap="none" rtlCol="0">
            <a:spAutoFit/>
          </a:bodyPr>
          <a:lstStyle/>
          <a:p>
            <a:r>
              <a:rPr lang="pl-PL" dirty="0"/>
              <a:t>Tools for </a:t>
            </a:r>
            <a:r>
              <a:rPr lang="pl-PL" dirty="0" err="1"/>
              <a:t>tuning</a:t>
            </a:r>
            <a:r>
              <a:rPr lang="pl-PL" dirty="0"/>
              <a:t> </a:t>
            </a:r>
            <a:r>
              <a:rPr lang="pl-PL" dirty="0" err="1"/>
              <a:t>models</a:t>
            </a:r>
            <a:endParaRPr lang="en-US" dirty="0"/>
          </a:p>
        </p:txBody>
      </p:sp>
      <p:sp>
        <p:nvSpPr>
          <p:cNvPr id="10" name="pole tekstowe 9">
            <a:extLst>
              <a:ext uri="{FF2B5EF4-FFF2-40B4-BE49-F238E27FC236}">
                <a16:creationId xmlns:a16="http://schemas.microsoft.com/office/drawing/2014/main" id="{02FBACAF-140A-70CC-A0F3-474C5AC7A858}"/>
              </a:ext>
            </a:extLst>
          </p:cNvPr>
          <p:cNvSpPr txBox="1"/>
          <p:nvPr/>
        </p:nvSpPr>
        <p:spPr>
          <a:xfrm>
            <a:off x="3901332" y="5432363"/>
            <a:ext cx="2865336" cy="369332"/>
          </a:xfrm>
          <a:prstGeom prst="rect">
            <a:avLst/>
          </a:prstGeom>
          <a:noFill/>
        </p:spPr>
        <p:txBody>
          <a:bodyPr wrap="none" rtlCol="0">
            <a:spAutoFit/>
          </a:bodyPr>
          <a:lstStyle/>
          <a:p>
            <a:r>
              <a:rPr lang="pl-PL" dirty="0"/>
              <a:t>Evaluation report for </a:t>
            </a:r>
            <a:r>
              <a:rPr lang="pl-PL" dirty="0" err="1"/>
              <a:t>models</a:t>
            </a:r>
            <a:endParaRPr lang="en-US" dirty="0"/>
          </a:p>
        </p:txBody>
      </p:sp>
      <p:sp>
        <p:nvSpPr>
          <p:cNvPr id="11" name="pole tekstowe 10">
            <a:extLst>
              <a:ext uri="{FF2B5EF4-FFF2-40B4-BE49-F238E27FC236}">
                <a16:creationId xmlns:a16="http://schemas.microsoft.com/office/drawing/2014/main" id="{F2AD5F1A-5EC2-21D9-D8F9-41426BD1D6D3}"/>
              </a:ext>
            </a:extLst>
          </p:cNvPr>
          <p:cNvSpPr txBox="1"/>
          <p:nvPr/>
        </p:nvSpPr>
        <p:spPr>
          <a:xfrm>
            <a:off x="7946571" y="5293863"/>
            <a:ext cx="3129126" cy="646331"/>
          </a:xfrm>
          <a:prstGeom prst="rect">
            <a:avLst/>
          </a:prstGeom>
          <a:noFill/>
        </p:spPr>
        <p:txBody>
          <a:bodyPr wrap="none" rtlCol="0">
            <a:spAutoFit/>
          </a:bodyPr>
          <a:lstStyle/>
          <a:p>
            <a:r>
              <a:rPr lang="pl-PL" dirty="0" err="1"/>
              <a:t>Store</a:t>
            </a:r>
            <a:r>
              <a:rPr lang="pl-PL" dirty="0"/>
              <a:t> model in single registry</a:t>
            </a:r>
          </a:p>
          <a:p>
            <a:r>
              <a:rPr lang="pl-PL" dirty="0"/>
              <a:t>OCI </a:t>
            </a:r>
            <a:r>
              <a:rPr lang="pl-PL" dirty="0" err="1"/>
              <a:t>DataScience</a:t>
            </a:r>
            <a:r>
              <a:rPr lang="pl-PL" dirty="0"/>
              <a:t> Model </a:t>
            </a:r>
            <a:r>
              <a:rPr lang="pl-PL" dirty="0" err="1"/>
              <a:t>Catalog</a:t>
            </a:r>
            <a:endParaRPr lang="en-US" dirty="0"/>
          </a:p>
        </p:txBody>
      </p:sp>
      <p:sp>
        <p:nvSpPr>
          <p:cNvPr id="12" name="pole tekstowe 11">
            <a:extLst>
              <a:ext uri="{FF2B5EF4-FFF2-40B4-BE49-F238E27FC236}">
                <a16:creationId xmlns:a16="http://schemas.microsoft.com/office/drawing/2014/main" id="{D35CAA4D-1004-084E-4DF1-FDB30AAFFA9A}"/>
              </a:ext>
            </a:extLst>
          </p:cNvPr>
          <p:cNvSpPr txBox="1"/>
          <p:nvPr/>
        </p:nvSpPr>
        <p:spPr>
          <a:xfrm>
            <a:off x="8882743" y="4154938"/>
            <a:ext cx="3193310" cy="369332"/>
          </a:xfrm>
          <a:prstGeom prst="rect">
            <a:avLst/>
          </a:prstGeom>
          <a:noFill/>
        </p:spPr>
        <p:txBody>
          <a:bodyPr wrap="none" rtlCol="0">
            <a:spAutoFit/>
          </a:bodyPr>
          <a:lstStyle/>
          <a:p>
            <a:r>
              <a:rPr lang="pl-PL" dirty="0" err="1"/>
              <a:t>Deploy</a:t>
            </a:r>
            <a:r>
              <a:rPr lang="pl-PL" dirty="0"/>
              <a:t> model as HTTP </a:t>
            </a:r>
            <a:r>
              <a:rPr lang="pl-PL" dirty="0" err="1"/>
              <a:t>endpoint</a:t>
            </a:r>
            <a:endParaRPr lang="en-US" dirty="0"/>
          </a:p>
        </p:txBody>
      </p:sp>
      <p:sp>
        <p:nvSpPr>
          <p:cNvPr id="13" name="pole tekstowe 12">
            <a:extLst>
              <a:ext uri="{FF2B5EF4-FFF2-40B4-BE49-F238E27FC236}">
                <a16:creationId xmlns:a16="http://schemas.microsoft.com/office/drawing/2014/main" id="{04BCF8E6-937B-DF4A-E746-2BE8BCC80E9D}"/>
              </a:ext>
            </a:extLst>
          </p:cNvPr>
          <p:cNvSpPr txBox="1"/>
          <p:nvPr/>
        </p:nvSpPr>
        <p:spPr>
          <a:xfrm>
            <a:off x="222825" y="2740195"/>
            <a:ext cx="2545249" cy="646331"/>
          </a:xfrm>
          <a:prstGeom prst="rect">
            <a:avLst/>
          </a:prstGeom>
          <a:noFill/>
        </p:spPr>
        <p:txBody>
          <a:bodyPr wrap="none" rtlCol="0">
            <a:spAutoFit/>
          </a:bodyPr>
          <a:lstStyle/>
          <a:p>
            <a:r>
              <a:rPr lang="pl-PL" dirty="0"/>
              <a:t>End-to-end </a:t>
            </a:r>
            <a:r>
              <a:rPr lang="pl-PL" dirty="0" err="1"/>
              <a:t>orchestration</a:t>
            </a:r>
            <a:endParaRPr lang="pl-PL" dirty="0"/>
          </a:p>
          <a:p>
            <a:r>
              <a:rPr lang="pl-PL" dirty="0" err="1"/>
              <a:t>using</a:t>
            </a:r>
            <a:r>
              <a:rPr lang="pl-PL" dirty="0"/>
              <a:t> ML </a:t>
            </a:r>
            <a:r>
              <a:rPr lang="pl-PL" dirty="0" err="1"/>
              <a:t>Pipelines</a:t>
            </a:r>
            <a:endParaRPr lang="en-US" dirty="0"/>
          </a:p>
        </p:txBody>
      </p:sp>
      <p:cxnSp>
        <p:nvCxnSpPr>
          <p:cNvPr id="15" name="Łącznik prosty ze strzałką 14">
            <a:extLst>
              <a:ext uri="{FF2B5EF4-FFF2-40B4-BE49-F238E27FC236}">
                <a16:creationId xmlns:a16="http://schemas.microsoft.com/office/drawing/2014/main" id="{02D2D839-EEDD-D7CB-C199-C6E28F061605}"/>
              </a:ext>
            </a:extLst>
          </p:cNvPr>
          <p:cNvCxnSpPr>
            <a:cxnSpLocks/>
          </p:cNvCxnSpPr>
          <p:nvPr/>
        </p:nvCxnSpPr>
        <p:spPr>
          <a:xfrm flipV="1">
            <a:off x="5061857" y="1748802"/>
            <a:ext cx="0" cy="78281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B6EE307E-38E1-93F0-8F23-15F7A21C62DD}"/>
              </a:ext>
            </a:extLst>
          </p:cNvPr>
          <p:cNvCxnSpPr>
            <a:cxnSpLocks/>
          </p:cNvCxnSpPr>
          <p:nvPr/>
        </p:nvCxnSpPr>
        <p:spPr>
          <a:xfrm flipH="1">
            <a:off x="2819400" y="3115338"/>
            <a:ext cx="5551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DF4D84D9-47A6-3548-1383-385A4250339C}"/>
              </a:ext>
            </a:extLst>
          </p:cNvPr>
          <p:cNvCxnSpPr>
            <a:cxnSpLocks/>
          </p:cNvCxnSpPr>
          <p:nvPr/>
        </p:nvCxnSpPr>
        <p:spPr>
          <a:xfrm flipH="1">
            <a:off x="2768074" y="4071257"/>
            <a:ext cx="657824" cy="1088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Łącznik prosty ze strzałką 20">
            <a:extLst>
              <a:ext uri="{FF2B5EF4-FFF2-40B4-BE49-F238E27FC236}">
                <a16:creationId xmlns:a16="http://schemas.microsoft.com/office/drawing/2014/main" id="{F7C3D2F5-0FAB-CD87-5DD2-F92EAB101B3B}"/>
              </a:ext>
            </a:extLst>
          </p:cNvPr>
          <p:cNvCxnSpPr>
            <a:cxnSpLocks/>
          </p:cNvCxnSpPr>
          <p:nvPr/>
        </p:nvCxnSpPr>
        <p:spPr>
          <a:xfrm>
            <a:off x="5334000" y="4180114"/>
            <a:ext cx="174171" cy="11840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Łącznik prosty ze strzałką 23">
            <a:extLst>
              <a:ext uri="{FF2B5EF4-FFF2-40B4-BE49-F238E27FC236}">
                <a16:creationId xmlns:a16="http://schemas.microsoft.com/office/drawing/2014/main" id="{64081227-4B13-6FF9-DDDB-EF1DFCCA5B63}"/>
              </a:ext>
            </a:extLst>
          </p:cNvPr>
          <p:cNvCxnSpPr>
            <a:cxnSpLocks/>
          </p:cNvCxnSpPr>
          <p:nvPr/>
        </p:nvCxnSpPr>
        <p:spPr>
          <a:xfrm>
            <a:off x="6988629" y="4071257"/>
            <a:ext cx="1600200" cy="1088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Łącznik prosty ze strzałką 26">
            <a:extLst>
              <a:ext uri="{FF2B5EF4-FFF2-40B4-BE49-F238E27FC236}">
                <a16:creationId xmlns:a16="http://schemas.microsoft.com/office/drawing/2014/main" id="{61C5E539-6959-CDA8-4DA4-0EAEC4BEB76B}"/>
              </a:ext>
            </a:extLst>
          </p:cNvPr>
          <p:cNvCxnSpPr>
            <a:cxnSpLocks/>
          </p:cNvCxnSpPr>
          <p:nvPr/>
        </p:nvCxnSpPr>
        <p:spPr>
          <a:xfrm>
            <a:off x="8071756" y="3743127"/>
            <a:ext cx="810987" cy="6277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Łącznik prosty ze strzałką 30">
            <a:extLst>
              <a:ext uri="{FF2B5EF4-FFF2-40B4-BE49-F238E27FC236}">
                <a16:creationId xmlns:a16="http://schemas.microsoft.com/office/drawing/2014/main" id="{C1CE50F4-549A-8445-FAB7-F04FB408C664}"/>
              </a:ext>
            </a:extLst>
          </p:cNvPr>
          <p:cNvCxnSpPr>
            <a:cxnSpLocks/>
          </p:cNvCxnSpPr>
          <p:nvPr/>
        </p:nvCxnSpPr>
        <p:spPr>
          <a:xfrm flipV="1">
            <a:off x="8240485" y="1809219"/>
            <a:ext cx="892629" cy="855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876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A890BB-1A77-2218-AF6D-6852F96164F4}"/>
              </a:ext>
            </a:extLst>
          </p:cNvPr>
          <p:cNvSpPr>
            <a:spLocks noGrp="1"/>
          </p:cNvSpPr>
          <p:nvPr>
            <p:ph type="title"/>
          </p:nvPr>
        </p:nvSpPr>
        <p:spPr>
          <a:xfrm>
            <a:off x="685800" y="175895"/>
            <a:ext cx="10515600" cy="652145"/>
          </a:xfrm>
        </p:spPr>
        <p:txBody>
          <a:bodyPr>
            <a:normAutofit/>
          </a:bodyPr>
          <a:lstStyle/>
          <a:p>
            <a:pPr algn="ctr"/>
            <a:r>
              <a:rPr lang="pl-PL" sz="3600" b="1" dirty="0">
                <a:latin typeface="+mn-lt"/>
              </a:rPr>
              <a:t>Data Access </a:t>
            </a:r>
            <a:endParaRPr lang="en-US" sz="3600" dirty="0"/>
          </a:p>
        </p:txBody>
      </p:sp>
      <p:grpSp>
        <p:nvGrpSpPr>
          <p:cNvPr id="5" name="Graphic 4">
            <a:extLst>
              <a:ext uri="{FF2B5EF4-FFF2-40B4-BE49-F238E27FC236}">
                <a16:creationId xmlns:a16="http://schemas.microsoft.com/office/drawing/2014/main" id="{1D33C562-8F3F-37DB-47B0-039519329538}"/>
              </a:ext>
            </a:extLst>
          </p:cNvPr>
          <p:cNvGrpSpPr/>
          <p:nvPr/>
        </p:nvGrpSpPr>
        <p:grpSpPr>
          <a:xfrm>
            <a:off x="685800" y="1393369"/>
            <a:ext cx="1342868" cy="864167"/>
            <a:chOff x="1547874" y="3801176"/>
            <a:chExt cx="1342868" cy="864167"/>
          </a:xfrm>
        </p:grpSpPr>
        <p:grpSp>
          <p:nvGrpSpPr>
            <p:cNvPr id="6" name="Graphic 4">
              <a:extLst>
                <a:ext uri="{FF2B5EF4-FFF2-40B4-BE49-F238E27FC236}">
                  <a16:creationId xmlns:a16="http://schemas.microsoft.com/office/drawing/2014/main" id="{DE9044E6-8CA9-9EDB-9FC1-F8A41C95E5D8}"/>
                </a:ext>
              </a:extLst>
            </p:cNvPr>
            <p:cNvGrpSpPr/>
            <p:nvPr/>
          </p:nvGrpSpPr>
          <p:grpSpPr>
            <a:xfrm>
              <a:off x="2021305" y="3801176"/>
              <a:ext cx="385928" cy="385010"/>
              <a:chOff x="2021305" y="3801176"/>
              <a:chExt cx="385928" cy="385010"/>
            </a:xfrm>
          </p:grpSpPr>
          <p:grpSp>
            <p:nvGrpSpPr>
              <p:cNvPr id="10" name="Graphic 4">
                <a:extLst>
                  <a:ext uri="{FF2B5EF4-FFF2-40B4-BE49-F238E27FC236}">
                    <a16:creationId xmlns:a16="http://schemas.microsoft.com/office/drawing/2014/main" id="{D783B940-2C60-B373-BD98-79A2061B928A}"/>
                  </a:ext>
                </a:extLst>
              </p:cNvPr>
              <p:cNvGrpSpPr/>
              <p:nvPr/>
            </p:nvGrpSpPr>
            <p:grpSpPr>
              <a:xfrm>
                <a:off x="2021305" y="3801176"/>
                <a:ext cx="385928" cy="385010"/>
                <a:chOff x="2021305" y="3801176"/>
                <a:chExt cx="385928" cy="385010"/>
              </a:xfrm>
              <a:solidFill>
                <a:srgbClr val="FFFFFF"/>
              </a:solidFill>
            </p:grpSpPr>
            <p:sp>
              <p:nvSpPr>
                <p:cNvPr id="18" name="Freeform: Shape 17">
                  <a:extLst>
                    <a:ext uri="{FF2B5EF4-FFF2-40B4-BE49-F238E27FC236}">
                      <a16:creationId xmlns:a16="http://schemas.microsoft.com/office/drawing/2014/main" id="{87250F4A-6207-1F13-5AB5-B78FB90421E2}"/>
                    </a:ext>
                  </a:extLst>
                </p:cNvPr>
                <p:cNvSpPr/>
                <p:nvPr/>
              </p:nvSpPr>
              <p:spPr>
                <a:xfrm>
                  <a:off x="2025886" y="3805758"/>
                  <a:ext cx="376764" cy="376764"/>
                </a:xfrm>
                <a:custGeom>
                  <a:avLst/>
                  <a:gdLst>
                    <a:gd name="connsiteX0" fmla="*/ 20168 w 376764"/>
                    <a:gd name="connsiteY0" fmla="*/ 375847 h 376764"/>
                    <a:gd name="connsiteX1" fmla="*/ 0 w 376764"/>
                    <a:gd name="connsiteY1" fmla="*/ 355679 h 376764"/>
                    <a:gd name="connsiteX2" fmla="*/ 0 w 376764"/>
                    <a:gd name="connsiteY2" fmla="*/ 20168 h 376764"/>
                    <a:gd name="connsiteX3" fmla="*/ 20168 w 376764"/>
                    <a:gd name="connsiteY3" fmla="*/ 0 h 376764"/>
                    <a:gd name="connsiteX4" fmla="*/ 356597 w 376764"/>
                    <a:gd name="connsiteY4" fmla="*/ 0 h 376764"/>
                    <a:gd name="connsiteX5" fmla="*/ 376765 w 376764"/>
                    <a:gd name="connsiteY5" fmla="*/ 20168 h 376764"/>
                    <a:gd name="connsiteX6" fmla="*/ 376765 w 376764"/>
                    <a:gd name="connsiteY6" fmla="*/ 356597 h 376764"/>
                    <a:gd name="connsiteX7" fmla="*/ 356597 w 376764"/>
                    <a:gd name="connsiteY7" fmla="*/ 376765 h 376764"/>
                    <a:gd name="connsiteX8" fmla="*/ 20168 w 376764"/>
                    <a:gd name="connsiteY8" fmla="*/ 375847 h 37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64" h="376764">
                      <a:moveTo>
                        <a:pt x="20168" y="375847"/>
                      </a:moveTo>
                      <a:cubicBezTo>
                        <a:pt x="9170" y="375847"/>
                        <a:pt x="0" y="366678"/>
                        <a:pt x="0" y="355679"/>
                      </a:cubicBezTo>
                      <a:lnTo>
                        <a:pt x="0" y="20168"/>
                      </a:lnTo>
                      <a:cubicBezTo>
                        <a:pt x="0" y="9170"/>
                        <a:pt x="9170" y="0"/>
                        <a:pt x="20168" y="0"/>
                      </a:cubicBezTo>
                      <a:lnTo>
                        <a:pt x="356597" y="0"/>
                      </a:lnTo>
                      <a:cubicBezTo>
                        <a:pt x="367595" y="0"/>
                        <a:pt x="376765" y="9170"/>
                        <a:pt x="376765" y="20168"/>
                      </a:cubicBezTo>
                      <a:lnTo>
                        <a:pt x="376765" y="356597"/>
                      </a:lnTo>
                      <a:cubicBezTo>
                        <a:pt x="376765" y="367595"/>
                        <a:pt x="367595" y="376765"/>
                        <a:pt x="356597" y="376765"/>
                      </a:cubicBezTo>
                      <a:lnTo>
                        <a:pt x="20168" y="375847"/>
                      </a:lnTo>
                      <a:close/>
                    </a:path>
                  </a:pathLst>
                </a:custGeom>
                <a:solidFill>
                  <a:srgbClr val="FFFFFF"/>
                </a:solidFill>
                <a:ln w="6417" cap="flat">
                  <a:noFill/>
                  <a:prstDash val="solid"/>
                  <a:miter/>
                </a:ln>
              </p:spPr>
              <p:txBody>
                <a:bodyPr rtlCol="0" anchor="ctr"/>
                <a:lstStyle/>
                <a:p>
                  <a:endParaRPr lang="en-US" sz="810"/>
                </a:p>
              </p:txBody>
            </p:sp>
            <p:sp>
              <p:nvSpPr>
                <p:cNvPr id="19" name="Freeform: Shape 18">
                  <a:extLst>
                    <a:ext uri="{FF2B5EF4-FFF2-40B4-BE49-F238E27FC236}">
                      <a16:creationId xmlns:a16="http://schemas.microsoft.com/office/drawing/2014/main" id="{711D7A87-258F-8633-CBBB-E764504C6B25}"/>
                    </a:ext>
                  </a:extLst>
                </p:cNvPr>
                <p:cNvSpPr/>
                <p:nvPr/>
              </p:nvSpPr>
              <p:spPr>
                <a:xfrm>
                  <a:off x="2021305" y="3801176"/>
                  <a:ext cx="385928" cy="385010"/>
                </a:xfrm>
                <a:custGeom>
                  <a:avLst/>
                  <a:gdLst>
                    <a:gd name="connsiteX0" fmla="*/ 360261 w 385928"/>
                    <a:gd name="connsiteY0" fmla="*/ 9170 h 385010"/>
                    <a:gd name="connsiteX1" fmla="*/ 375841 w 385928"/>
                    <a:gd name="connsiteY1" fmla="*/ 24750 h 385010"/>
                    <a:gd name="connsiteX2" fmla="*/ 375841 w 385928"/>
                    <a:gd name="connsiteY2" fmla="*/ 45836 h 385010"/>
                    <a:gd name="connsiteX3" fmla="*/ 375841 w 385928"/>
                    <a:gd name="connsiteY3" fmla="*/ 90753 h 385010"/>
                    <a:gd name="connsiteX4" fmla="*/ 375841 w 385928"/>
                    <a:gd name="connsiteY4" fmla="*/ 361179 h 385010"/>
                    <a:gd name="connsiteX5" fmla="*/ 360261 w 385928"/>
                    <a:gd name="connsiteY5" fmla="*/ 376758 h 385010"/>
                    <a:gd name="connsiteX6" fmla="*/ 24750 w 385928"/>
                    <a:gd name="connsiteY6" fmla="*/ 376758 h 385010"/>
                    <a:gd name="connsiteX7" fmla="*/ 9170 w 385928"/>
                    <a:gd name="connsiteY7" fmla="*/ 360261 h 385010"/>
                    <a:gd name="connsiteX8" fmla="*/ 9170 w 385928"/>
                    <a:gd name="connsiteY8" fmla="*/ 90753 h 385010"/>
                    <a:gd name="connsiteX9" fmla="*/ 9170 w 385928"/>
                    <a:gd name="connsiteY9" fmla="*/ 45836 h 385010"/>
                    <a:gd name="connsiteX10" fmla="*/ 9170 w 385928"/>
                    <a:gd name="connsiteY10" fmla="*/ 24750 h 385010"/>
                    <a:gd name="connsiteX11" fmla="*/ 24750 w 385928"/>
                    <a:gd name="connsiteY11" fmla="*/ 9170 h 385010"/>
                    <a:gd name="connsiteX12" fmla="*/ 360261 w 385928"/>
                    <a:gd name="connsiteY12" fmla="*/ 9170 h 385010"/>
                    <a:gd name="connsiteX13" fmla="*/ 360261 w 385928"/>
                    <a:gd name="connsiteY13" fmla="*/ 0 h 385010"/>
                    <a:gd name="connsiteX14" fmla="*/ 24750 w 385928"/>
                    <a:gd name="connsiteY14" fmla="*/ 0 h 385010"/>
                    <a:gd name="connsiteX15" fmla="*/ 0 w 385928"/>
                    <a:gd name="connsiteY15" fmla="*/ 24750 h 385010"/>
                    <a:gd name="connsiteX16" fmla="*/ 0 w 385928"/>
                    <a:gd name="connsiteY16" fmla="*/ 45836 h 385010"/>
                    <a:gd name="connsiteX17" fmla="*/ 0 w 385928"/>
                    <a:gd name="connsiteY17" fmla="*/ 90753 h 385010"/>
                    <a:gd name="connsiteX18" fmla="*/ 0 w 385928"/>
                    <a:gd name="connsiteY18" fmla="*/ 361179 h 385010"/>
                    <a:gd name="connsiteX19" fmla="*/ 24750 w 385928"/>
                    <a:gd name="connsiteY19" fmla="*/ 385011 h 385010"/>
                    <a:gd name="connsiteX20" fmla="*/ 361178 w 385928"/>
                    <a:gd name="connsiteY20" fmla="*/ 385011 h 385010"/>
                    <a:gd name="connsiteX21" fmla="*/ 385928 w 385928"/>
                    <a:gd name="connsiteY21" fmla="*/ 360261 h 385010"/>
                    <a:gd name="connsiteX22" fmla="*/ 385928 w 385928"/>
                    <a:gd name="connsiteY22" fmla="*/ 90753 h 385010"/>
                    <a:gd name="connsiteX23" fmla="*/ 385928 w 385928"/>
                    <a:gd name="connsiteY23" fmla="*/ 45836 h 385010"/>
                    <a:gd name="connsiteX24" fmla="*/ 385928 w 385928"/>
                    <a:gd name="connsiteY24" fmla="*/ 24750 h 385010"/>
                    <a:gd name="connsiteX25" fmla="*/ 360261 w 385928"/>
                    <a:gd name="connsiteY25"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5928" h="385010">
                      <a:moveTo>
                        <a:pt x="360261" y="9170"/>
                      </a:moveTo>
                      <a:cubicBezTo>
                        <a:pt x="368513" y="9170"/>
                        <a:pt x="375841" y="16498"/>
                        <a:pt x="375841" y="24750"/>
                      </a:cubicBezTo>
                      <a:lnTo>
                        <a:pt x="375841" y="45836"/>
                      </a:lnTo>
                      <a:lnTo>
                        <a:pt x="375841" y="90753"/>
                      </a:lnTo>
                      <a:lnTo>
                        <a:pt x="375841" y="361179"/>
                      </a:lnTo>
                      <a:cubicBezTo>
                        <a:pt x="375841" y="369424"/>
                        <a:pt x="368513" y="376758"/>
                        <a:pt x="360261" y="376758"/>
                      </a:cubicBezTo>
                      <a:lnTo>
                        <a:pt x="24750" y="376758"/>
                      </a:lnTo>
                      <a:cubicBezTo>
                        <a:pt x="16498" y="375841"/>
                        <a:pt x="9170" y="368513"/>
                        <a:pt x="9170" y="360261"/>
                      </a:cubicBezTo>
                      <a:lnTo>
                        <a:pt x="9170" y="90753"/>
                      </a:lnTo>
                      <a:lnTo>
                        <a:pt x="9170" y="45836"/>
                      </a:lnTo>
                      <a:lnTo>
                        <a:pt x="9170" y="24750"/>
                      </a:lnTo>
                      <a:cubicBezTo>
                        <a:pt x="9170" y="16498"/>
                        <a:pt x="16498" y="9170"/>
                        <a:pt x="24750" y="9170"/>
                      </a:cubicBezTo>
                      <a:lnTo>
                        <a:pt x="360261" y="9170"/>
                      </a:lnTo>
                      <a:close/>
                      <a:moveTo>
                        <a:pt x="360261" y="0"/>
                      </a:moveTo>
                      <a:lnTo>
                        <a:pt x="24750" y="0"/>
                      </a:lnTo>
                      <a:cubicBezTo>
                        <a:pt x="10998" y="0"/>
                        <a:pt x="0" y="10998"/>
                        <a:pt x="0" y="24750"/>
                      </a:cubicBezTo>
                      <a:lnTo>
                        <a:pt x="0" y="45836"/>
                      </a:lnTo>
                      <a:lnTo>
                        <a:pt x="0" y="90753"/>
                      </a:lnTo>
                      <a:lnTo>
                        <a:pt x="0" y="361179"/>
                      </a:lnTo>
                      <a:cubicBezTo>
                        <a:pt x="0" y="374012"/>
                        <a:pt x="10998" y="385011"/>
                        <a:pt x="24750" y="385011"/>
                      </a:cubicBezTo>
                      <a:lnTo>
                        <a:pt x="361178" y="385011"/>
                      </a:lnTo>
                      <a:cubicBezTo>
                        <a:pt x="374930" y="385011"/>
                        <a:pt x="385928" y="374012"/>
                        <a:pt x="385928" y="360261"/>
                      </a:cubicBezTo>
                      <a:lnTo>
                        <a:pt x="385928" y="90753"/>
                      </a:lnTo>
                      <a:lnTo>
                        <a:pt x="385928" y="45836"/>
                      </a:lnTo>
                      <a:lnTo>
                        <a:pt x="385928" y="24750"/>
                      </a:lnTo>
                      <a:cubicBezTo>
                        <a:pt x="385011" y="10998"/>
                        <a:pt x="374012" y="0"/>
                        <a:pt x="360261" y="0"/>
                      </a:cubicBezTo>
                      <a:close/>
                    </a:path>
                  </a:pathLst>
                </a:custGeom>
                <a:solidFill>
                  <a:srgbClr val="FFFFFF"/>
                </a:solidFill>
                <a:ln w="6417" cap="flat">
                  <a:noFill/>
                  <a:prstDash val="solid"/>
                  <a:miter/>
                </a:ln>
              </p:spPr>
              <p:txBody>
                <a:bodyPr rtlCol="0" anchor="ctr"/>
                <a:lstStyle/>
                <a:p>
                  <a:endParaRPr lang="en-US" sz="810"/>
                </a:p>
              </p:txBody>
            </p:sp>
          </p:grpSp>
          <p:grpSp>
            <p:nvGrpSpPr>
              <p:cNvPr id="11" name="Graphic 4">
                <a:extLst>
                  <a:ext uri="{FF2B5EF4-FFF2-40B4-BE49-F238E27FC236}">
                    <a16:creationId xmlns:a16="http://schemas.microsoft.com/office/drawing/2014/main" id="{E19A32BE-3321-B327-B845-AFA480FF2242}"/>
                  </a:ext>
                </a:extLst>
              </p:cNvPr>
              <p:cNvGrpSpPr/>
              <p:nvPr/>
            </p:nvGrpSpPr>
            <p:grpSpPr>
              <a:xfrm>
                <a:off x="2030474" y="3810346"/>
                <a:ext cx="367588" cy="366677"/>
                <a:chOff x="2030474" y="3810346"/>
                <a:chExt cx="367588" cy="366677"/>
              </a:xfrm>
              <a:solidFill>
                <a:srgbClr val="2D5967"/>
              </a:solidFill>
            </p:grpSpPr>
            <p:sp>
              <p:nvSpPr>
                <p:cNvPr id="12" name="Freeform: Shape 11">
                  <a:extLst>
                    <a:ext uri="{FF2B5EF4-FFF2-40B4-BE49-F238E27FC236}">
                      <a16:creationId xmlns:a16="http://schemas.microsoft.com/office/drawing/2014/main" id="{132A3257-4C2D-613F-83C6-E24DFE38D948}"/>
                    </a:ext>
                  </a:extLst>
                </p:cNvPr>
                <p:cNvSpPr/>
                <p:nvPr/>
              </p:nvSpPr>
              <p:spPr>
                <a:xfrm>
                  <a:off x="2219309" y="3998263"/>
                  <a:ext cx="68750" cy="58669"/>
                </a:xfrm>
                <a:custGeom>
                  <a:avLst/>
                  <a:gdLst>
                    <a:gd name="connsiteX0" fmla="*/ 51335 w 68750"/>
                    <a:gd name="connsiteY0" fmla="*/ 58669 h 58669"/>
                    <a:gd name="connsiteX1" fmla="*/ 68750 w 68750"/>
                    <a:gd name="connsiteY1" fmla="*/ 29338 h 58669"/>
                    <a:gd name="connsiteX2" fmla="*/ 51335 w 68750"/>
                    <a:gd name="connsiteY2" fmla="*/ 0 h 58669"/>
                    <a:gd name="connsiteX3" fmla="*/ 17415 w 68750"/>
                    <a:gd name="connsiteY3" fmla="*/ 0 h 58669"/>
                    <a:gd name="connsiteX4" fmla="*/ 0 w 68750"/>
                    <a:gd name="connsiteY4" fmla="*/ 29338 h 58669"/>
                    <a:gd name="connsiteX5" fmla="*/ 17415 w 68750"/>
                    <a:gd name="connsiteY5" fmla="*/ 58669 h 58669"/>
                    <a:gd name="connsiteX6" fmla="*/ 51335 w 68750"/>
                    <a:gd name="connsiteY6" fmla="*/ 58669 h 58669"/>
                    <a:gd name="connsiteX7" fmla="*/ 25667 w 68750"/>
                    <a:gd name="connsiteY7" fmla="*/ 12834 h 58669"/>
                    <a:gd name="connsiteX8" fmla="*/ 44000 w 68750"/>
                    <a:gd name="connsiteY8" fmla="*/ 12834 h 58669"/>
                    <a:gd name="connsiteX9" fmla="*/ 53170 w 68750"/>
                    <a:gd name="connsiteY9" fmla="*/ 28420 h 58669"/>
                    <a:gd name="connsiteX10" fmla="*/ 44000 w 68750"/>
                    <a:gd name="connsiteY10" fmla="*/ 44918 h 58669"/>
                    <a:gd name="connsiteX11" fmla="*/ 25667 w 68750"/>
                    <a:gd name="connsiteY11" fmla="*/ 44918 h 58669"/>
                    <a:gd name="connsiteX12" fmla="*/ 16504 w 68750"/>
                    <a:gd name="connsiteY12" fmla="*/ 29338 h 58669"/>
                    <a:gd name="connsiteX13" fmla="*/ 25667 w 68750"/>
                    <a:gd name="connsiteY13" fmla="*/ 12834 h 5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50" h="58669">
                      <a:moveTo>
                        <a:pt x="51335" y="58669"/>
                      </a:moveTo>
                      <a:lnTo>
                        <a:pt x="68750" y="29338"/>
                      </a:lnTo>
                      <a:lnTo>
                        <a:pt x="51335" y="0"/>
                      </a:lnTo>
                      <a:lnTo>
                        <a:pt x="17415" y="0"/>
                      </a:lnTo>
                      <a:lnTo>
                        <a:pt x="0" y="29338"/>
                      </a:lnTo>
                      <a:lnTo>
                        <a:pt x="17415" y="58669"/>
                      </a:lnTo>
                      <a:lnTo>
                        <a:pt x="51335" y="58669"/>
                      </a:lnTo>
                      <a:close/>
                      <a:moveTo>
                        <a:pt x="25667" y="12834"/>
                      </a:moveTo>
                      <a:lnTo>
                        <a:pt x="44000" y="12834"/>
                      </a:lnTo>
                      <a:lnTo>
                        <a:pt x="53170" y="28420"/>
                      </a:lnTo>
                      <a:lnTo>
                        <a:pt x="44000" y="44918"/>
                      </a:lnTo>
                      <a:lnTo>
                        <a:pt x="25667" y="44918"/>
                      </a:lnTo>
                      <a:lnTo>
                        <a:pt x="16504" y="29338"/>
                      </a:lnTo>
                      <a:lnTo>
                        <a:pt x="25667" y="12834"/>
                      </a:lnTo>
                      <a:close/>
                    </a:path>
                  </a:pathLst>
                </a:custGeom>
                <a:solidFill>
                  <a:srgbClr val="2D5967"/>
                </a:solidFill>
                <a:ln w="6417" cap="flat">
                  <a:noFill/>
                  <a:prstDash val="solid"/>
                  <a:miter/>
                </a:ln>
              </p:spPr>
              <p:txBody>
                <a:bodyPr rtlCol="0" anchor="ctr"/>
                <a:lstStyle/>
                <a:p>
                  <a:endParaRPr lang="en-US" sz="810"/>
                </a:p>
              </p:txBody>
            </p:sp>
            <p:sp>
              <p:nvSpPr>
                <p:cNvPr id="13" name="Freeform: Shape 12">
                  <a:extLst>
                    <a:ext uri="{FF2B5EF4-FFF2-40B4-BE49-F238E27FC236}">
                      <a16:creationId xmlns:a16="http://schemas.microsoft.com/office/drawing/2014/main" id="{915252B1-C11C-E0CA-35B9-4E9618EB11CF}"/>
                    </a:ext>
                  </a:extLst>
                </p:cNvPr>
                <p:cNvSpPr/>
                <p:nvPr/>
              </p:nvSpPr>
              <p:spPr>
                <a:xfrm>
                  <a:off x="2184479" y="4065185"/>
                  <a:ext cx="58662" cy="58669"/>
                </a:xfrm>
                <a:custGeom>
                  <a:avLst/>
                  <a:gdLst>
                    <a:gd name="connsiteX0" fmla="*/ 0 w 58662"/>
                    <a:gd name="connsiteY0" fmla="*/ 29331 h 58669"/>
                    <a:gd name="connsiteX1" fmla="*/ 29331 w 58662"/>
                    <a:gd name="connsiteY1" fmla="*/ 58669 h 58669"/>
                    <a:gd name="connsiteX2" fmla="*/ 50417 w 58662"/>
                    <a:gd name="connsiteY2" fmla="*/ 49499 h 58669"/>
                    <a:gd name="connsiteX3" fmla="*/ 58663 w 58662"/>
                    <a:gd name="connsiteY3" fmla="*/ 29331 h 58669"/>
                    <a:gd name="connsiteX4" fmla="*/ 29331 w 58662"/>
                    <a:gd name="connsiteY4" fmla="*/ 0 h 58669"/>
                    <a:gd name="connsiteX5" fmla="*/ 0 w 58662"/>
                    <a:gd name="connsiteY5" fmla="*/ 29331 h 58669"/>
                    <a:gd name="connsiteX6" fmla="*/ 29331 w 58662"/>
                    <a:gd name="connsiteY6" fmla="*/ 13751 h 58669"/>
                    <a:gd name="connsiteX7" fmla="*/ 44918 w 58662"/>
                    <a:gd name="connsiteY7" fmla="*/ 29331 h 58669"/>
                    <a:gd name="connsiteX8" fmla="*/ 40330 w 58662"/>
                    <a:gd name="connsiteY8" fmla="*/ 40336 h 58669"/>
                    <a:gd name="connsiteX9" fmla="*/ 29331 w 58662"/>
                    <a:gd name="connsiteY9" fmla="*/ 44918 h 58669"/>
                    <a:gd name="connsiteX10" fmla="*/ 13745 w 58662"/>
                    <a:gd name="connsiteY10" fmla="*/ 29331 h 58669"/>
                    <a:gd name="connsiteX11" fmla="*/ 29331 w 58662"/>
                    <a:gd name="connsiteY11" fmla="*/ 13751 h 5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62" h="58669">
                      <a:moveTo>
                        <a:pt x="0" y="29331"/>
                      </a:moveTo>
                      <a:cubicBezTo>
                        <a:pt x="0" y="45836"/>
                        <a:pt x="12834" y="58669"/>
                        <a:pt x="29331" y="58669"/>
                      </a:cubicBezTo>
                      <a:cubicBezTo>
                        <a:pt x="37584" y="58669"/>
                        <a:pt x="44918" y="55916"/>
                        <a:pt x="50417" y="49499"/>
                      </a:cubicBezTo>
                      <a:cubicBezTo>
                        <a:pt x="55916" y="44000"/>
                        <a:pt x="58663" y="36666"/>
                        <a:pt x="58663" y="29331"/>
                      </a:cubicBezTo>
                      <a:cubicBezTo>
                        <a:pt x="58663" y="12834"/>
                        <a:pt x="45829" y="0"/>
                        <a:pt x="29331" y="0"/>
                      </a:cubicBezTo>
                      <a:cubicBezTo>
                        <a:pt x="13745" y="0"/>
                        <a:pt x="0" y="12834"/>
                        <a:pt x="0" y="29331"/>
                      </a:cubicBezTo>
                      <a:close/>
                      <a:moveTo>
                        <a:pt x="29331" y="13751"/>
                      </a:moveTo>
                      <a:cubicBezTo>
                        <a:pt x="37584" y="13751"/>
                        <a:pt x="44918" y="21086"/>
                        <a:pt x="44918" y="29331"/>
                      </a:cubicBezTo>
                      <a:cubicBezTo>
                        <a:pt x="44918" y="33002"/>
                        <a:pt x="43083" y="37583"/>
                        <a:pt x="40330" y="40336"/>
                      </a:cubicBezTo>
                      <a:cubicBezTo>
                        <a:pt x="37584" y="43083"/>
                        <a:pt x="32996" y="44918"/>
                        <a:pt x="29331" y="44918"/>
                      </a:cubicBezTo>
                      <a:cubicBezTo>
                        <a:pt x="21079" y="44918"/>
                        <a:pt x="13745" y="37583"/>
                        <a:pt x="13745" y="29331"/>
                      </a:cubicBezTo>
                      <a:cubicBezTo>
                        <a:pt x="13745" y="20168"/>
                        <a:pt x="21079" y="13751"/>
                        <a:pt x="29331" y="13751"/>
                      </a:cubicBezTo>
                      <a:close/>
                    </a:path>
                  </a:pathLst>
                </a:custGeom>
                <a:solidFill>
                  <a:srgbClr val="2D5967"/>
                </a:solidFill>
                <a:ln w="6417" cap="flat">
                  <a:noFill/>
                  <a:prstDash val="solid"/>
                  <a:miter/>
                </a:ln>
              </p:spPr>
              <p:txBody>
                <a:bodyPr rtlCol="0" anchor="ctr"/>
                <a:lstStyle/>
                <a:p>
                  <a:endParaRPr lang="en-US" sz="810"/>
                </a:p>
              </p:txBody>
            </p:sp>
            <p:sp>
              <p:nvSpPr>
                <p:cNvPr id="14" name="Freeform: Shape 13">
                  <a:extLst>
                    <a:ext uri="{FF2B5EF4-FFF2-40B4-BE49-F238E27FC236}">
                      <a16:creationId xmlns:a16="http://schemas.microsoft.com/office/drawing/2014/main" id="{65875A70-B924-33E3-B0A1-1A673F0861D6}"/>
                    </a:ext>
                  </a:extLst>
                </p:cNvPr>
                <p:cNvSpPr/>
                <p:nvPr/>
              </p:nvSpPr>
              <p:spPr>
                <a:xfrm>
                  <a:off x="2141389" y="3991846"/>
                  <a:ext cx="67838" cy="62339"/>
                </a:xfrm>
                <a:custGeom>
                  <a:avLst/>
                  <a:gdLst>
                    <a:gd name="connsiteX0" fmla="*/ 33919 w 67838"/>
                    <a:gd name="connsiteY0" fmla="*/ 0 h 62339"/>
                    <a:gd name="connsiteX1" fmla="*/ 0 w 67838"/>
                    <a:gd name="connsiteY1" fmla="*/ 62340 h 62339"/>
                    <a:gd name="connsiteX2" fmla="*/ 67839 w 67838"/>
                    <a:gd name="connsiteY2" fmla="*/ 62340 h 62339"/>
                    <a:gd name="connsiteX3" fmla="*/ 33919 w 67838"/>
                    <a:gd name="connsiteY3" fmla="*/ 0 h 62339"/>
                    <a:gd name="connsiteX4" fmla="*/ 33919 w 67838"/>
                    <a:gd name="connsiteY4" fmla="*/ 28420 h 62339"/>
                    <a:gd name="connsiteX5" fmla="*/ 44918 w 67838"/>
                    <a:gd name="connsiteY5" fmla="*/ 48588 h 62339"/>
                    <a:gd name="connsiteX6" fmla="*/ 22921 w 67838"/>
                    <a:gd name="connsiteY6" fmla="*/ 48588 h 62339"/>
                    <a:gd name="connsiteX7" fmla="*/ 33919 w 67838"/>
                    <a:gd name="connsiteY7" fmla="*/ 28420 h 6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38" h="62339">
                      <a:moveTo>
                        <a:pt x="33919" y="0"/>
                      </a:moveTo>
                      <a:lnTo>
                        <a:pt x="0" y="62340"/>
                      </a:lnTo>
                      <a:lnTo>
                        <a:pt x="67839" y="62340"/>
                      </a:lnTo>
                      <a:lnTo>
                        <a:pt x="33919" y="0"/>
                      </a:lnTo>
                      <a:close/>
                      <a:moveTo>
                        <a:pt x="33919" y="28420"/>
                      </a:moveTo>
                      <a:lnTo>
                        <a:pt x="44918" y="48588"/>
                      </a:lnTo>
                      <a:lnTo>
                        <a:pt x="22921" y="48588"/>
                      </a:lnTo>
                      <a:lnTo>
                        <a:pt x="33919" y="28420"/>
                      </a:lnTo>
                      <a:close/>
                    </a:path>
                  </a:pathLst>
                </a:custGeom>
                <a:solidFill>
                  <a:srgbClr val="2D5967"/>
                </a:solidFill>
                <a:ln w="6417" cap="flat">
                  <a:noFill/>
                  <a:prstDash val="solid"/>
                  <a:miter/>
                </a:ln>
              </p:spPr>
              <p:txBody>
                <a:bodyPr rtlCol="0" anchor="ctr"/>
                <a:lstStyle/>
                <a:p>
                  <a:endParaRPr lang="en-US" sz="810"/>
                </a:p>
              </p:txBody>
            </p:sp>
            <p:sp>
              <p:nvSpPr>
                <p:cNvPr id="15" name="Freeform: Shape 14">
                  <a:extLst>
                    <a:ext uri="{FF2B5EF4-FFF2-40B4-BE49-F238E27FC236}">
                      <a16:creationId xmlns:a16="http://schemas.microsoft.com/office/drawing/2014/main" id="{DC25E520-01A7-935F-DC77-7B6C2D1888B9}"/>
                    </a:ext>
                  </a:extLst>
                </p:cNvPr>
                <p:cNvSpPr/>
                <p:nvPr/>
              </p:nvSpPr>
              <p:spPr>
                <a:xfrm>
                  <a:off x="2095554" y="3886431"/>
                  <a:ext cx="235594" cy="262172"/>
                </a:xfrm>
                <a:custGeom>
                  <a:avLst/>
                  <a:gdLst>
                    <a:gd name="connsiteX0" fmla="*/ 0 w 235594"/>
                    <a:gd name="connsiteY0" fmla="*/ 73338 h 262172"/>
                    <a:gd name="connsiteX1" fmla="*/ 30255 w 235594"/>
                    <a:gd name="connsiteY1" fmla="*/ 262173 h 262172"/>
                    <a:gd name="connsiteX2" fmla="*/ 207174 w 235594"/>
                    <a:gd name="connsiteY2" fmla="*/ 262173 h 262172"/>
                    <a:gd name="connsiteX3" fmla="*/ 235594 w 235594"/>
                    <a:gd name="connsiteY3" fmla="*/ 73338 h 262172"/>
                    <a:gd name="connsiteX4" fmla="*/ 206256 w 235594"/>
                    <a:gd name="connsiteY4" fmla="*/ 73338 h 262172"/>
                    <a:gd name="connsiteX5" fmla="*/ 206256 w 235594"/>
                    <a:gd name="connsiteY5" fmla="*/ 46753 h 262172"/>
                    <a:gd name="connsiteX6" fmla="*/ 196176 w 235594"/>
                    <a:gd name="connsiteY6" fmla="*/ 21086 h 262172"/>
                    <a:gd name="connsiteX7" fmla="*/ 169591 w 235594"/>
                    <a:gd name="connsiteY7" fmla="*/ 12834 h 262172"/>
                    <a:gd name="connsiteX8" fmla="*/ 164091 w 235594"/>
                    <a:gd name="connsiteY8" fmla="*/ 12834 h 262172"/>
                    <a:gd name="connsiteX9" fmla="*/ 164091 w 235594"/>
                    <a:gd name="connsiteY9" fmla="*/ 8252 h 262172"/>
                    <a:gd name="connsiteX10" fmla="*/ 155839 w 235594"/>
                    <a:gd name="connsiteY10" fmla="*/ 0 h 262172"/>
                    <a:gd name="connsiteX11" fmla="*/ 82508 w 235594"/>
                    <a:gd name="connsiteY11" fmla="*/ 0 h 262172"/>
                    <a:gd name="connsiteX12" fmla="*/ 74256 w 235594"/>
                    <a:gd name="connsiteY12" fmla="*/ 8252 h 262172"/>
                    <a:gd name="connsiteX13" fmla="*/ 74256 w 235594"/>
                    <a:gd name="connsiteY13" fmla="*/ 12834 h 262172"/>
                    <a:gd name="connsiteX14" fmla="*/ 62340 w 235594"/>
                    <a:gd name="connsiteY14" fmla="*/ 12834 h 262172"/>
                    <a:gd name="connsiteX15" fmla="*/ 37590 w 235594"/>
                    <a:gd name="connsiteY15" fmla="*/ 22921 h 262172"/>
                    <a:gd name="connsiteX16" fmla="*/ 30255 w 235594"/>
                    <a:gd name="connsiteY16" fmla="*/ 47671 h 262172"/>
                    <a:gd name="connsiteX17" fmla="*/ 30255 w 235594"/>
                    <a:gd name="connsiteY17" fmla="*/ 73338 h 262172"/>
                    <a:gd name="connsiteX18" fmla="*/ 0 w 235594"/>
                    <a:gd name="connsiteY18" fmla="*/ 73338 h 262172"/>
                    <a:gd name="connsiteX19" fmla="*/ 196176 w 235594"/>
                    <a:gd name="connsiteY19" fmla="*/ 248422 h 262172"/>
                    <a:gd name="connsiteX20" fmla="*/ 42171 w 235594"/>
                    <a:gd name="connsiteY20" fmla="*/ 248422 h 262172"/>
                    <a:gd name="connsiteX21" fmla="*/ 16504 w 235594"/>
                    <a:gd name="connsiteY21" fmla="*/ 87089 h 262172"/>
                    <a:gd name="connsiteX22" fmla="*/ 220925 w 235594"/>
                    <a:gd name="connsiteY22" fmla="*/ 87089 h 262172"/>
                    <a:gd name="connsiteX23" fmla="*/ 196176 w 235594"/>
                    <a:gd name="connsiteY23" fmla="*/ 248422 h 262172"/>
                    <a:gd name="connsiteX24" fmla="*/ 44007 w 235594"/>
                    <a:gd name="connsiteY24" fmla="*/ 45835 h 262172"/>
                    <a:gd name="connsiteX25" fmla="*/ 47671 w 235594"/>
                    <a:gd name="connsiteY25" fmla="*/ 31167 h 262172"/>
                    <a:gd name="connsiteX26" fmla="*/ 62340 w 235594"/>
                    <a:gd name="connsiteY26" fmla="*/ 25667 h 262172"/>
                    <a:gd name="connsiteX27" fmla="*/ 74256 w 235594"/>
                    <a:gd name="connsiteY27" fmla="*/ 25667 h 262172"/>
                    <a:gd name="connsiteX28" fmla="*/ 74256 w 235594"/>
                    <a:gd name="connsiteY28" fmla="*/ 31167 h 262172"/>
                    <a:gd name="connsiteX29" fmla="*/ 82508 w 235594"/>
                    <a:gd name="connsiteY29" fmla="*/ 39419 h 262172"/>
                    <a:gd name="connsiteX30" fmla="*/ 155839 w 235594"/>
                    <a:gd name="connsiteY30" fmla="*/ 39419 h 262172"/>
                    <a:gd name="connsiteX31" fmla="*/ 164091 w 235594"/>
                    <a:gd name="connsiteY31" fmla="*/ 31167 h 262172"/>
                    <a:gd name="connsiteX32" fmla="*/ 164091 w 235594"/>
                    <a:gd name="connsiteY32" fmla="*/ 25667 h 262172"/>
                    <a:gd name="connsiteX33" fmla="*/ 169591 w 235594"/>
                    <a:gd name="connsiteY33" fmla="*/ 25667 h 262172"/>
                    <a:gd name="connsiteX34" fmla="*/ 170508 w 235594"/>
                    <a:gd name="connsiteY34" fmla="*/ 25667 h 262172"/>
                    <a:gd name="connsiteX35" fmla="*/ 187924 w 235594"/>
                    <a:gd name="connsiteY35" fmla="*/ 31167 h 262172"/>
                    <a:gd name="connsiteX36" fmla="*/ 193423 w 235594"/>
                    <a:gd name="connsiteY36" fmla="*/ 46753 h 262172"/>
                    <a:gd name="connsiteX37" fmla="*/ 193423 w 235594"/>
                    <a:gd name="connsiteY37" fmla="*/ 73338 h 262172"/>
                    <a:gd name="connsiteX38" fmla="*/ 44007 w 235594"/>
                    <a:gd name="connsiteY38" fmla="*/ 73338 h 262172"/>
                    <a:gd name="connsiteX39" fmla="*/ 44007 w 235594"/>
                    <a:gd name="connsiteY39" fmla="*/ 45835 h 2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5594" h="262172">
                      <a:moveTo>
                        <a:pt x="0" y="73338"/>
                      </a:moveTo>
                      <a:lnTo>
                        <a:pt x="30255" y="262173"/>
                      </a:lnTo>
                      <a:lnTo>
                        <a:pt x="207174" y="262173"/>
                      </a:lnTo>
                      <a:lnTo>
                        <a:pt x="235594" y="73338"/>
                      </a:lnTo>
                      <a:lnTo>
                        <a:pt x="206256" y="73338"/>
                      </a:lnTo>
                      <a:lnTo>
                        <a:pt x="206256" y="46753"/>
                      </a:lnTo>
                      <a:cubicBezTo>
                        <a:pt x="206256" y="35755"/>
                        <a:pt x="202592" y="26585"/>
                        <a:pt x="196176" y="21086"/>
                      </a:cubicBezTo>
                      <a:cubicBezTo>
                        <a:pt x="186088" y="11916"/>
                        <a:pt x="172343" y="11916"/>
                        <a:pt x="169591" y="12834"/>
                      </a:cubicBezTo>
                      <a:cubicBezTo>
                        <a:pt x="168673" y="12834"/>
                        <a:pt x="166838" y="12834"/>
                        <a:pt x="164091" y="12834"/>
                      </a:cubicBezTo>
                      <a:lnTo>
                        <a:pt x="164091" y="8252"/>
                      </a:lnTo>
                      <a:cubicBezTo>
                        <a:pt x="164091" y="3670"/>
                        <a:pt x="160421" y="0"/>
                        <a:pt x="155839" y="0"/>
                      </a:cubicBezTo>
                      <a:lnTo>
                        <a:pt x="82508" y="0"/>
                      </a:lnTo>
                      <a:cubicBezTo>
                        <a:pt x="77920" y="0"/>
                        <a:pt x="74256" y="3670"/>
                        <a:pt x="74256" y="8252"/>
                      </a:cubicBezTo>
                      <a:lnTo>
                        <a:pt x="74256" y="12834"/>
                      </a:lnTo>
                      <a:cubicBezTo>
                        <a:pt x="69674" y="12834"/>
                        <a:pt x="66004" y="12834"/>
                        <a:pt x="62340" y="12834"/>
                      </a:cubicBezTo>
                      <a:cubicBezTo>
                        <a:pt x="51335" y="12834"/>
                        <a:pt x="43089" y="16504"/>
                        <a:pt x="37590" y="22921"/>
                      </a:cubicBezTo>
                      <a:cubicBezTo>
                        <a:pt x="29338" y="32084"/>
                        <a:pt x="30255" y="44918"/>
                        <a:pt x="30255" y="47671"/>
                      </a:cubicBezTo>
                      <a:lnTo>
                        <a:pt x="30255" y="73338"/>
                      </a:lnTo>
                      <a:lnTo>
                        <a:pt x="0" y="73338"/>
                      </a:lnTo>
                      <a:close/>
                      <a:moveTo>
                        <a:pt x="196176" y="248422"/>
                      </a:moveTo>
                      <a:lnTo>
                        <a:pt x="42171" y="248422"/>
                      </a:lnTo>
                      <a:lnTo>
                        <a:pt x="16504" y="87089"/>
                      </a:lnTo>
                      <a:lnTo>
                        <a:pt x="220925" y="87089"/>
                      </a:lnTo>
                      <a:lnTo>
                        <a:pt x="196176" y="248422"/>
                      </a:lnTo>
                      <a:close/>
                      <a:moveTo>
                        <a:pt x="44007" y="45835"/>
                      </a:moveTo>
                      <a:cubicBezTo>
                        <a:pt x="44007" y="45835"/>
                        <a:pt x="43089" y="36666"/>
                        <a:pt x="47671" y="31167"/>
                      </a:cubicBezTo>
                      <a:cubicBezTo>
                        <a:pt x="50423" y="27502"/>
                        <a:pt x="55923" y="25667"/>
                        <a:pt x="62340" y="25667"/>
                      </a:cubicBezTo>
                      <a:cubicBezTo>
                        <a:pt x="66004" y="25667"/>
                        <a:pt x="69674" y="25667"/>
                        <a:pt x="74256" y="25667"/>
                      </a:cubicBezTo>
                      <a:lnTo>
                        <a:pt x="74256" y="31167"/>
                      </a:lnTo>
                      <a:cubicBezTo>
                        <a:pt x="74256" y="35755"/>
                        <a:pt x="77920" y="39419"/>
                        <a:pt x="82508" y="39419"/>
                      </a:cubicBezTo>
                      <a:lnTo>
                        <a:pt x="155839" y="39419"/>
                      </a:lnTo>
                      <a:cubicBezTo>
                        <a:pt x="160421" y="39419"/>
                        <a:pt x="164091" y="35755"/>
                        <a:pt x="164091" y="31167"/>
                      </a:cubicBezTo>
                      <a:lnTo>
                        <a:pt x="164091" y="25667"/>
                      </a:lnTo>
                      <a:cubicBezTo>
                        <a:pt x="167755" y="25667"/>
                        <a:pt x="169591" y="25667"/>
                        <a:pt x="169591" y="25667"/>
                      </a:cubicBezTo>
                      <a:lnTo>
                        <a:pt x="170508" y="25667"/>
                      </a:lnTo>
                      <a:cubicBezTo>
                        <a:pt x="170508" y="25667"/>
                        <a:pt x="180589" y="24750"/>
                        <a:pt x="187924" y="31167"/>
                      </a:cubicBezTo>
                      <a:cubicBezTo>
                        <a:pt x="191594" y="34837"/>
                        <a:pt x="193423" y="39419"/>
                        <a:pt x="193423" y="46753"/>
                      </a:cubicBezTo>
                      <a:lnTo>
                        <a:pt x="193423" y="73338"/>
                      </a:lnTo>
                      <a:lnTo>
                        <a:pt x="44007" y="73338"/>
                      </a:lnTo>
                      <a:lnTo>
                        <a:pt x="44007" y="45835"/>
                      </a:lnTo>
                      <a:close/>
                    </a:path>
                  </a:pathLst>
                </a:custGeom>
                <a:solidFill>
                  <a:srgbClr val="2D5967"/>
                </a:solidFill>
                <a:ln w="6417" cap="flat">
                  <a:noFill/>
                  <a:prstDash val="solid"/>
                  <a:miter/>
                </a:ln>
              </p:spPr>
              <p:txBody>
                <a:bodyPr rtlCol="0" anchor="ctr"/>
                <a:lstStyle/>
                <a:p>
                  <a:endParaRPr lang="en-US" sz="810"/>
                </a:p>
              </p:txBody>
            </p:sp>
            <p:sp>
              <p:nvSpPr>
                <p:cNvPr id="16" name="Freeform: Shape 15">
                  <a:extLst>
                    <a:ext uri="{FF2B5EF4-FFF2-40B4-BE49-F238E27FC236}">
                      <a16:creationId xmlns:a16="http://schemas.microsoft.com/office/drawing/2014/main" id="{0623C215-BDD4-1392-5413-6FA485FA95CE}"/>
                    </a:ext>
                  </a:extLst>
                </p:cNvPr>
                <p:cNvSpPr/>
                <p:nvPr/>
              </p:nvSpPr>
              <p:spPr>
                <a:xfrm>
                  <a:off x="2030474" y="3847012"/>
                  <a:ext cx="367588" cy="330011"/>
                </a:xfrm>
                <a:custGeom>
                  <a:avLst/>
                  <a:gdLst>
                    <a:gd name="connsiteX0" fmla="*/ 0 w 367588"/>
                    <a:gd name="connsiteY0" fmla="*/ 314425 h 330011"/>
                    <a:gd name="connsiteX1" fmla="*/ 15580 w 367588"/>
                    <a:gd name="connsiteY1" fmla="*/ 330012 h 330011"/>
                    <a:gd name="connsiteX2" fmla="*/ 352009 w 367588"/>
                    <a:gd name="connsiteY2" fmla="*/ 330012 h 330011"/>
                    <a:gd name="connsiteX3" fmla="*/ 367589 w 367588"/>
                    <a:gd name="connsiteY3" fmla="*/ 314425 h 330011"/>
                    <a:gd name="connsiteX4" fmla="*/ 367589 w 367588"/>
                    <a:gd name="connsiteY4" fmla="*/ 0 h 330011"/>
                    <a:gd name="connsiteX5" fmla="*/ 0 w 367588"/>
                    <a:gd name="connsiteY5" fmla="*/ 0 h 330011"/>
                    <a:gd name="connsiteX6" fmla="*/ 0 w 367588"/>
                    <a:gd name="connsiteY6" fmla="*/ 314425 h 330011"/>
                    <a:gd name="connsiteX7" fmla="*/ 13745 w 367588"/>
                    <a:gd name="connsiteY7" fmla="*/ 13751 h 330011"/>
                    <a:gd name="connsiteX8" fmla="*/ 352926 w 367588"/>
                    <a:gd name="connsiteY8" fmla="*/ 13751 h 330011"/>
                    <a:gd name="connsiteX9" fmla="*/ 352926 w 367588"/>
                    <a:gd name="connsiteY9" fmla="*/ 315343 h 330011"/>
                    <a:gd name="connsiteX10" fmla="*/ 351091 w 367588"/>
                    <a:gd name="connsiteY10" fmla="*/ 317178 h 330011"/>
                    <a:gd name="connsiteX11" fmla="*/ 15580 w 367588"/>
                    <a:gd name="connsiteY11" fmla="*/ 317178 h 330011"/>
                    <a:gd name="connsiteX12" fmla="*/ 13745 w 367588"/>
                    <a:gd name="connsiteY12" fmla="*/ 315343 h 330011"/>
                    <a:gd name="connsiteX13" fmla="*/ 13745 w 367588"/>
                    <a:gd name="connsiteY13" fmla="*/ 13751 h 33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588" h="330011">
                      <a:moveTo>
                        <a:pt x="0" y="314425"/>
                      </a:moveTo>
                      <a:cubicBezTo>
                        <a:pt x="0" y="322677"/>
                        <a:pt x="7328" y="330012"/>
                        <a:pt x="15580" y="330012"/>
                      </a:cubicBezTo>
                      <a:lnTo>
                        <a:pt x="352009" y="330012"/>
                      </a:lnTo>
                      <a:cubicBezTo>
                        <a:pt x="360255" y="330012"/>
                        <a:pt x="367589" y="322677"/>
                        <a:pt x="367589" y="314425"/>
                      </a:cubicBezTo>
                      <a:lnTo>
                        <a:pt x="367589" y="0"/>
                      </a:lnTo>
                      <a:lnTo>
                        <a:pt x="0" y="0"/>
                      </a:lnTo>
                      <a:lnTo>
                        <a:pt x="0" y="314425"/>
                      </a:lnTo>
                      <a:close/>
                      <a:moveTo>
                        <a:pt x="13745" y="13751"/>
                      </a:moveTo>
                      <a:lnTo>
                        <a:pt x="352926" y="13751"/>
                      </a:lnTo>
                      <a:lnTo>
                        <a:pt x="352926" y="315343"/>
                      </a:lnTo>
                      <a:cubicBezTo>
                        <a:pt x="352926" y="316260"/>
                        <a:pt x="352009" y="317178"/>
                        <a:pt x="351091" y="317178"/>
                      </a:cubicBezTo>
                      <a:lnTo>
                        <a:pt x="15580" y="317178"/>
                      </a:lnTo>
                      <a:cubicBezTo>
                        <a:pt x="14663" y="317178"/>
                        <a:pt x="13745" y="316260"/>
                        <a:pt x="13745" y="315343"/>
                      </a:cubicBezTo>
                      <a:lnTo>
                        <a:pt x="13745" y="13751"/>
                      </a:lnTo>
                      <a:close/>
                    </a:path>
                  </a:pathLst>
                </a:custGeom>
                <a:solidFill>
                  <a:srgbClr val="2D5967"/>
                </a:solidFill>
                <a:ln w="6417" cap="flat">
                  <a:noFill/>
                  <a:prstDash val="solid"/>
                  <a:miter/>
                </a:ln>
              </p:spPr>
              <p:txBody>
                <a:bodyPr rtlCol="0" anchor="ctr"/>
                <a:lstStyle/>
                <a:p>
                  <a:endParaRPr lang="en-US" sz="810"/>
                </a:p>
              </p:txBody>
            </p:sp>
            <p:sp>
              <p:nvSpPr>
                <p:cNvPr id="17" name="Freeform: Shape 16">
                  <a:extLst>
                    <a:ext uri="{FF2B5EF4-FFF2-40B4-BE49-F238E27FC236}">
                      <a16:creationId xmlns:a16="http://schemas.microsoft.com/office/drawing/2014/main" id="{EF9FD7D4-3B50-F948-BE4A-C17095E86D8F}"/>
                    </a:ext>
                  </a:extLst>
                </p:cNvPr>
                <p:cNvSpPr/>
                <p:nvPr/>
              </p:nvSpPr>
              <p:spPr>
                <a:xfrm>
                  <a:off x="2030474" y="3810346"/>
                  <a:ext cx="366671" cy="26585"/>
                </a:xfrm>
                <a:custGeom>
                  <a:avLst/>
                  <a:gdLst>
                    <a:gd name="connsiteX0" fmla="*/ 351091 w 366671"/>
                    <a:gd name="connsiteY0" fmla="*/ 0 h 26585"/>
                    <a:gd name="connsiteX1" fmla="*/ 15580 w 366671"/>
                    <a:gd name="connsiteY1" fmla="*/ 0 h 26585"/>
                    <a:gd name="connsiteX2" fmla="*/ 0 w 366671"/>
                    <a:gd name="connsiteY2" fmla="*/ 15580 h 26585"/>
                    <a:gd name="connsiteX3" fmla="*/ 0 w 366671"/>
                    <a:gd name="connsiteY3" fmla="*/ 26585 h 26585"/>
                    <a:gd name="connsiteX4" fmla="*/ 366671 w 366671"/>
                    <a:gd name="connsiteY4" fmla="*/ 26585 h 26585"/>
                    <a:gd name="connsiteX5" fmla="*/ 366671 w 366671"/>
                    <a:gd name="connsiteY5" fmla="*/ 15580 h 26585"/>
                    <a:gd name="connsiteX6" fmla="*/ 351091 w 366671"/>
                    <a:gd name="connsiteY6" fmla="*/ 0 h 2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671" h="26585">
                      <a:moveTo>
                        <a:pt x="351091" y="0"/>
                      </a:moveTo>
                      <a:lnTo>
                        <a:pt x="15580" y="0"/>
                      </a:lnTo>
                      <a:cubicBezTo>
                        <a:pt x="7328" y="0"/>
                        <a:pt x="0" y="7334"/>
                        <a:pt x="0" y="15580"/>
                      </a:cubicBezTo>
                      <a:lnTo>
                        <a:pt x="0" y="26585"/>
                      </a:lnTo>
                      <a:lnTo>
                        <a:pt x="366671" y="26585"/>
                      </a:lnTo>
                      <a:lnTo>
                        <a:pt x="366671" y="15580"/>
                      </a:lnTo>
                      <a:cubicBezTo>
                        <a:pt x="366671" y="7334"/>
                        <a:pt x="359343" y="0"/>
                        <a:pt x="351091" y="0"/>
                      </a:cubicBezTo>
                      <a:close/>
                    </a:path>
                  </a:pathLst>
                </a:custGeom>
                <a:solidFill>
                  <a:srgbClr val="2D5967"/>
                </a:solidFill>
                <a:ln w="6417" cap="flat">
                  <a:noFill/>
                  <a:prstDash val="solid"/>
                  <a:miter/>
                </a:ln>
              </p:spPr>
              <p:txBody>
                <a:bodyPr rtlCol="0" anchor="ctr"/>
                <a:lstStyle/>
                <a:p>
                  <a:endParaRPr lang="en-US" sz="810"/>
                </a:p>
              </p:txBody>
            </p:sp>
          </p:grpSp>
        </p:grpSp>
        <p:grpSp>
          <p:nvGrpSpPr>
            <p:cNvPr id="7" name="Graphic 4">
              <a:extLst>
                <a:ext uri="{FF2B5EF4-FFF2-40B4-BE49-F238E27FC236}">
                  <a16:creationId xmlns:a16="http://schemas.microsoft.com/office/drawing/2014/main" id="{68AE50F0-0F63-2194-F977-96213DA9D9F2}"/>
                </a:ext>
              </a:extLst>
            </p:cNvPr>
            <p:cNvGrpSpPr/>
            <p:nvPr/>
          </p:nvGrpSpPr>
          <p:grpSpPr>
            <a:xfrm>
              <a:off x="1547874" y="4155294"/>
              <a:ext cx="1342868" cy="510049"/>
              <a:chOff x="1547874" y="4155294"/>
              <a:chExt cx="1342868" cy="510049"/>
            </a:xfrm>
            <a:solidFill>
              <a:srgbClr val="000000"/>
            </a:solidFill>
          </p:grpSpPr>
          <p:sp>
            <p:nvSpPr>
              <p:cNvPr id="8" name="TextBox 7">
                <a:extLst>
                  <a:ext uri="{FF2B5EF4-FFF2-40B4-BE49-F238E27FC236}">
                    <a16:creationId xmlns:a16="http://schemas.microsoft.com/office/drawing/2014/main" id="{63D0ADD4-B43F-6914-42AC-B93C40F1D62D}"/>
                  </a:ext>
                </a:extLst>
              </p:cNvPr>
              <p:cNvSpPr txBox="1"/>
              <p:nvPr/>
            </p:nvSpPr>
            <p:spPr>
              <a:xfrm>
                <a:off x="1735843" y="4155294"/>
                <a:ext cx="966931" cy="307777"/>
              </a:xfrm>
              <a:prstGeom prst="rect">
                <a:avLst/>
              </a:prstGeom>
              <a:noFill/>
            </p:spPr>
            <p:txBody>
              <a:bodyPr wrap="none" rtlCol="0">
                <a:spAutoFit/>
              </a:bodyPr>
              <a:lstStyle/>
              <a:p>
                <a:pPr algn="l"/>
                <a:r>
                  <a:rPr lang="en-US" sz="1400" spc="0" baseline="0" dirty="0">
                    <a:ln/>
                    <a:solidFill>
                      <a:srgbClr val="000000"/>
                    </a:solidFill>
                    <a:latin typeface="Oracle Sans"/>
                    <a:cs typeface="Oracle Sans"/>
                    <a:sym typeface="Oracle Sans"/>
                    <a:rtl val="0"/>
                  </a:rPr>
                  <a:t>OCI Object</a:t>
                </a:r>
              </a:p>
            </p:txBody>
          </p:sp>
          <p:sp>
            <p:nvSpPr>
              <p:cNvPr id="9" name="TextBox 8">
                <a:extLst>
                  <a:ext uri="{FF2B5EF4-FFF2-40B4-BE49-F238E27FC236}">
                    <a16:creationId xmlns:a16="http://schemas.microsoft.com/office/drawing/2014/main" id="{6BEC84A0-A3C1-85B0-B22D-77A3CB031C7F}"/>
                  </a:ext>
                </a:extLst>
              </p:cNvPr>
              <p:cNvSpPr txBox="1"/>
              <p:nvPr/>
            </p:nvSpPr>
            <p:spPr>
              <a:xfrm>
                <a:off x="1547874" y="4357566"/>
                <a:ext cx="1342868" cy="307777"/>
              </a:xfrm>
              <a:prstGeom prst="rect">
                <a:avLst/>
              </a:prstGeom>
              <a:noFill/>
            </p:spPr>
            <p:txBody>
              <a:bodyPr wrap="none" rtlCol="0">
                <a:spAutoFit/>
              </a:bodyPr>
              <a:lstStyle/>
              <a:p>
                <a:pPr algn="l"/>
                <a:r>
                  <a:rPr lang="en-US" sz="1400" spc="0" baseline="0" dirty="0">
                    <a:ln/>
                    <a:solidFill>
                      <a:srgbClr val="000000"/>
                    </a:solidFill>
                    <a:latin typeface="Oracle Sans"/>
                    <a:cs typeface="Oracle Sans"/>
                    <a:sym typeface="Oracle Sans"/>
                    <a:rtl val="0"/>
                  </a:rPr>
                  <a:t>Storage Buckets</a:t>
                </a:r>
              </a:p>
            </p:txBody>
          </p:sp>
        </p:grpSp>
      </p:grpSp>
      <p:pic>
        <p:nvPicPr>
          <p:cNvPr id="23" name="Picture 22">
            <a:extLst>
              <a:ext uri="{FF2B5EF4-FFF2-40B4-BE49-F238E27FC236}">
                <a16:creationId xmlns:a16="http://schemas.microsoft.com/office/drawing/2014/main" id="{15FB984B-09FB-61E2-C9DA-EA2764C06947}"/>
              </a:ext>
            </a:extLst>
          </p:cNvPr>
          <p:cNvPicPr>
            <a:picLocks noChangeAspect="1"/>
          </p:cNvPicPr>
          <p:nvPr/>
        </p:nvPicPr>
        <p:blipFill>
          <a:blip r:embed="rId3"/>
          <a:stretch>
            <a:fillRect/>
          </a:stretch>
        </p:blipFill>
        <p:spPr>
          <a:xfrm>
            <a:off x="2396622" y="957600"/>
            <a:ext cx="9162141" cy="1694160"/>
          </a:xfrm>
          <a:prstGeom prst="rect">
            <a:avLst/>
          </a:prstGeom>
        </p:spPr>
      </p:pic>
      <p:sp>
        <p:nvSpPr>
          <p:cNvPr id="24" name="TextBox 23">
            <a:extLst>
              <a:ext uri="{FF2B5EF4-FFF2-40B4-BE49-F238E27FC236}">
                <a16:creationId xmlns:a16="http://schemas.microsoft.com/office/drawing/2014/main" id="{DE4E6213-337F-9AA1-0B84-E9512A3E3DA6}"/>
              </a:ext>
            </a:extLst>
          </p:cNvPr>
          <p:cNvSpPr txBox="1"/>
          <p:nvPr/>
        </p:nvSpPr>
        <p:spPr>
          <a:xfrm>
            <a:off x="237110" y="2924876"/>
            <a:ext cx="3857370" cy="584775"/>
          </a:xfrm>
          <a:prstGeom prst="rect">
            <a:avLst/>
          </a:prstGeom>
          <a:noFill/>
        </p:spPr>
        <p:txBody>
          <a:bodyPr wrap="square" rtlCol="0">
            <a:spAutoFit/>
          </a:bodyPr>
          <a:lstStyle/>
          <a:p>
            <a:r>
              <a:rPr lang="pl-PL" sz="1600" b="1" dirty="0" err="1"/>
              <a:t>Buckets</a:t>
            </a:r>
            <a:r>
              <a:rPr lang="pl-PL" sz="1600" dirty="0"/>
              <a:t> - most popular in practice (easy to </a:t>
            </a:r>
            <a:r>
              <a:rPr lang="pl-PL" sz="1600" dirty="0" err="1"/>
              <a:t>integration</a:t>
            </a:r>
            <a:r>
              <a:rPr lang="pl-PL" sz="1600" dirty="0"/>
              <a:t>, </a:t>
            </a:r>
            <a:r>
              <a:rPr lang="pl-PL" sz="1600" dirty="0" err="1"/>
              <a:t>flexibily</a:t>
            </a:r>
            <a:r>
              <a:rPr lang="pl-PL" sz="1600" dirty="0"/>
              <a:t> in price)</a:t>
            </a:r>
            <a:endParaRPr lang="en-US" sz="1600" dirty="0"/>
          </a:p>
        </p:txBody>
      </p:sp>
      <p:sp>
        <p:nvSpPr>
          <p:cNvPr id="25" name="TextBox 24">
            <a:extLst>
              <a:ext uri="{FF2B5EF4-FFF2-40B4-BE49-F238E27FC236}">
                <a16:creationId xmlns:a16="http://schemas.microsoft.com/office/drawing/2014/main" id="{4F3767A3-12C6-FC97-D576-EB817E4E6C64}"/>
              </a:ext>
            </a:extLst>
          </p:cNvPr>
          <p:cNvSpPr txBox="1"/>
          <p:nvPr/>
        </p:nvSpPr>
        <p:spPr>
          <a:xfrm>
            <a:off x="237110" y="3571207"/>
            <a:ext cx="3857370" cy="584775"/>
          </a:xfrm>
          <a:prstGeom prst="rect">
            <a:avLst/>
          </a:prstGeom>
          <a:noFill/>
        </p:spPr>
        <p:txBody>
          <a:bodyPr wrap="square" rtlCol="0">
            <a:spAutoFit/>
          </a:bodyPr>
          <a:lstStyle/>
          <a:p>
            <a:r>
              <a:rPr lang="pl-PL" sz="1600" b="1" dirty="0"/>
              <a:t>OCIFS</a:t>
            </a:r>
            <a:r>
              <a:rPr lang="pl-PL" sz="1600" dirty="0"/>
              <a:t> – Oracle </a:t>
            </a:r>
            <a:r>
              <a:rPr lang="pl-PL" sz="1600" dirty="0" err="1"/>
              <a:t>library</a:t>
            </a:r>
            <a:r>
              <a:rPr lang="pl-PL" sz="1600" dirty="0"/>
              <a:t> to access OCI </a:t>
            </a:r>
            <a:r>
              <a:rPr lang="pl-PL" sz="1600" dirty="0" err="1"/>
              <a:t>bucket</a:t>
            </a:r>
            <a:r>
              <a:rPr lang="pl-PL" sz="1600" dirty="0"/>
              <a:t> in Python </a:t>
            </a:r>
            <a:endParaRPr lang="en-US" sz="1600" dirty="0"/>
          </a:p>
        </p:txBody>
      </p:sp>
      <p:sp>
        <p:nvSpPr>
          <p:cNvPr id="26" name="TextBox 25">
            <a:extLst>
              <a:ext uri="{FF2B5EF4-FFF2-40B4-BE49-F238E27FC236}">
                <a16:creationId xmlns:a16="http://schemas.microsoft.com/office/drawing/2014/main" id="{36CDAFB5-F079-6A83-1821-7A62FA907BB7}"/>
              </a:ext>
            </a:extLst>
          </p:cNvPr>
          <p:cNvSpPr txBox="1"/>
          <p:nvPr/>
        </p:nvSpPr>
        <p:spPr>
          <a:xfrm>
            <a:off x="237110" y="4341577"/>
            <a:ext cx="3857370" cy="1077218"/>
          </a:xfrm>
          <a:prstGeom prst="rect">
            <a:avLst/>
          </a:prstGeom>
          <a:noFill/>
        </p:spPr>
        <p:txBody>
          <a:bodyPr wrap="square" rtlCol="0">
            <a:spAutoFit/>
          </a:bodyPr>
          <a:lstStyle/>
          <a:p>
            <a:r>
              <a:rPr lang="pl-PL" sz="1600" b="1" dirty="0"/>
              <a:t>OCI ADS </a:t>
            </a:r>
            <a:r>
              <a:rPr lang="pl-PL" sz="1600" dirty="0" err="1"/>
              <a:t>library</a:t>
            </a:r>
            <a:r>
              <a:rPr lang="pl-PL" sz="1600" dirty="0"/>
              <a:t> </a:t>
            </a:r>
            <a:r>
              <a:rPr lang="pl-PL" sz="1600" dirty="0" err="1"/>
              <a:t>offers</a:t>
            </a:r>
            <a:r>
              <a:rPr lang="pl-PL" sz="1600" dirty="0"/>
              <a:t> </a:t>
            </a:r>
            <a:r>
              <a:rPr lang="pl-PL" sz="1600" dirty="0" err="1"/>
              <a:t>special</a:t>
            </a:r>
            <a:r>
              <a:rPr lang="pl-PL" sz="1600" dirty="0"/>
              <a:t> </a:t>
            </a:r>
            <a:r>
              <a:rPr lang="pl-PL" sz="1600" dirty="0" err="1"/>
              <a:t>class</a:t>
            </a:r>
            <a:r>
              <a:rPr lang="pl-PL" sz="1600" dirty="0"/>
              <a:t> </a:t>
            </a:r>
            <a:r>
              <a:rPr lang="pl-PL" sz="1600" dirty="0" err="1"/>
              <a:t>ADSDataSet</a:t>
            </a:r>
            <a:r>
              <a:rPr lang="pl-PL" sz="1600" dirty="0"/>
              <a:t> – </a:t>
            </a:r>
            <a:r>
              <a:rPr lang="pl-PL" sz="1600" dirty="0" err="1"/>
              <a:t>enabled</a:t>
            </a:r>
            <a:r>
              <a:rPr lang="pl-PL" sz="1600" dirty="0"/>
              <a:t> </a:t>
            </a:r>
            <a:r>
              <a:rPr lang="pl-PL" sz="1600" dirty="0" err="1"/>
              <a:t>recommended</a:t>
            </a:r>
            <a:r>
              <a:rPr lang="pl-PL" sz="1600" dirty="0"/>
              <a:t> </a:t>
            </a:r>
            <a:r>
              <a:rPr lang="pl-PL" sz="1600" dirty="0" err="1"/>
              <a:t>transformation</a:t>
            </a:r>
            <a:r>
              <a:rPr lang="pl-PL" sz="1600" dirty="0"/>
              <a:t> and </a:t>
            </a:r>
            <a:r>
              <a:rPr lang="pl-PL" sz="1600" dirty="0" err="1"/>
              <a:t>quicker</a:t>
            </a:r>
            <a:r>
              <a:rPr lang="pl-PL" sz="1600" dirty="0"/>
              <a:t> data </a:t>
            </a:r>
            <a:r>
              <a:rPr lang="pl-PL" sz="1600" dirty="0" err="1"/>
              <a:t>exploration</a:t>
            </a:r>
            <a:r>
              <a:rPr lang="pl-PL" sz="1600" dirty="0"/>
              <a:t> features</a:t>
            </a:r>
            <a:endParaRPr lang="en-US" sz="1600" dirty="0"/>
          </a:p>
        </p:txBody>
      </p:sp>
      <p:pic>
        <p:nvPicPr>
          <p:cNvPr id="28" name="Picture 27">
            <a:extLst>
              <a:ext uri="{FF2B5EF4-FFF2-40B4-BE49-F238E27FC236}">
                <a16:creationId xmlns:a16="http://schemas.microsoft.com/office/drawing/2014/main" id="{A43DA0AF-F808-BAAC-84A3-38197A97E70E}"/>
              </a:ext>
            </a:extLst>
          </p:cNvPr>
          <p:cNvPicPr>
            <a:picLocks noChangeAspect="1"/>
          </p:cNvPicPr>
          <p:nvPr/>
        </p:nvPicPr>
        <p:blipFill>
          <a:blip r:embed="rId4"/>
          <a:stretch>
            <a:fillRect/>
          </a:stretch>
        </p:blipFill>
        <p:spPr>
          <a:xfrm>
            <a:off x="6405019" y="2947990"/>
            <a:ext cx="5153744" cy="3086531"/>
          </a:xfrm>
          <a:prstGeom prst="rect">
            <a:avLst/>
          </a:prstGeom>
        </p:spPr>
      </p:pic>
      <p:pic>
        <p:nvPicPr>
          <p:cNvPr id="30" name="Picture 29">
            <a:extLst>
              <a:ext uri="{FF2B5EF4-FFF2-40B4-BE49-F238E27FC236}">
                <a16:creationId xmlns:a16="http://schemas.microsoft.com/office/drawing/2014/main" id="{86FF8E6F-E9A1-EACC-E5F2-6A8592BF7C1A}"/>
              </a:ext>
            </a:extLst>
          </p:cNvPr>
          <p:cNvPicPr>
            <a:picLocks noChangeAspect="1"/>
          </p:cNvPicPr>
          <p:nvPr/>
        </p:nvPicPr>
        <p:blipFill>
          <a:blip r:embed="rId5"/>
          <a:stretch>
            <a:fillRect/>
          </a:stretch>
        </p:blipFill>
        <p:spPr>
          <a:xfrm>
            <a:off x="305821" y="5805701"/>
            <a:ext cx="1339548" cy="457640"/>
          </a:xfrm>
          <a:prstGeom prst="rect">
            <a:avLst/>
          </a:prstGeom>
        </p:spPr>
      </p:pic>
      <p:pic>
        <p:nvPicPr>
          <p:cNvPr id="32" name="Picture 31">
            <a:extLst>
              <a:ext uri="{FF2B5EF4-FFF2-40B4-BE49-F238E27FC236}">
                <a16:creationId xmlns:a16="http://schemas.microsoft.com/office/drawing/2014/main" id="{A2C8CC2E-DD2F-2BE7-2423-E7A03D8A7908}"/>
              </a:ext>
            </a:extLst>
          </p:cNvPr>
          <p:cNvPicPr>
            <a:picLocks noChangeAspect="1"/>
          </p:cNvPicPr>
          <p:nvPr/>
        </p:nvPicPr>
        <p:blipFill>
          <a:blip r:embed="rId6"/>
          <a:stretch>
            <a:fillRect/>
          </a:stretch>
        </p:blipFill>
        <p:spPr>
          <a:xfrm>
            <a:off x="2028668" y="5749958"/>
            <a:ext cx="3546978" cy="569126"/>
          </a:xfrm>
          <a:prstGeom prst="rect">
            <a:avLst/>
          </a:prstGeom>
        </p:spPr>
      </p:pic>
    </p:spTree>
    <p:extLst>
      <p:ext uri="{BB962C8B-B14F-4D97-AF65-F5344CB8AC3E}">
        <p14:creationId xmlns:p14="http://schemas.microsoft.com/office/powerpoint/2010/main" val="2426278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F8F257-F78A-C614-29BC-0F68F2B4BF8E}"/>
              </a:ext>
            </a:extLst>
          </p:cNvPr>
          <p:cNvSpPr>
            <a:spLocks noGrp="1"/>
          </p:cNvSpPr>
          <p:nvPr>
            <p:ph type="title"/>
          </p:nvPr>
        </p:nvSpPr>
        <p:spPr>
          <a:xfrm>
            <a:off x="838200" y="315699"/>
            <a:ext cx="10515600" cy="660486"/>
          </a:xfrm>
        </p:spPr>
        <p:txBody>
          <a:bodyPr>
            <a:noAutofit/>
          </a:bodyPr>
          <a:lstStyle/>
          <a:p>
            <a:pPr algn="ctr"/>
            <a:r>
              <a:rPr lang="pl-PL" sz="3600" b="1" dirty="0">
                <a:latin typeface="+mn-lt"/>
              </a:rPr>
              <a:t>Data Exploration and Preparation (EDA)  </a:t>
            </a:r>
            <a:endParaRPr lang="en-US" sz="3600" dirty="0"/>
          </a:p>
        </p:txBody>
      </p:sp>
      <p:sp>
        <p:nvSpPr>
          <p:cNvPr id="5" name="TextBox 4">
            <a:extLst>
              <a:ext uri="{FF2B5EF4-FFF2-40B4-BE49-F238E27FC236}">
                <a16:creationId xmlns:a16="http://schemas.microsoft.com/office/drawing/2014/main" id="{0AB79540-1FF1-3193-49A4-47ACEBC4D8EA}"/>
              </a:ext>
            </a:extLst>
          </p:cNvPr>
          <p:cNvSpPr txBox="1"/>
          <p:nvPr/>
        </p:nvSpPr>
        <p:spPr>
          <a:xfrm>
            <a:off x="171088" y="2726806"/>
            <a:ext cx="4926926" cy="584775"/>
          </a:xfrm>
          <a:prstGeom prst="rect">
            <a:avLst/>
          </a:prstGeom>
          <a:noFill/>
        </p:spPr>
        <p:txBody>
          <a:bodyPr wrap="none" rtlCol="0">
            <a:spAutoFit/>
          </a:bodyPr>
          <a:lstStyle/>
          <a:p>
            <a:r>
              <a:rPr lang="pl-PL" sz="3200" dirty="0">
                <a:solidFill>
                  <a:srgbClr val="00B050"/>
                </a:solidFill>
              </a:rPr>
              <a:t>Why </a:t>
            </a:r>
            <a:r>
              <a:rPr lang="pl-PL" sz="3200" dirty="0" err="1">
                <a:solidFill>
                  <a:srgbClr val="00B050"/>
                </a:solidFill>
              </a:rPr>
              <a:t>does</a:t>
            </a:r>
            <a:r>
              <a:rPr lang="pl-PL" sz="3200" dirty="0">
                <a:solidFill>
                  <a:srgbClr val="00B050"/>
                </a:solidFill>
              </a:rPr>
              <a:t> this </a:t>
            </a:r>
            <a:r>
              <a:rPr lang="pl-PL" sz="3200" dirty="0" err="1">
                <a:solidFill>
                  <a:srgbClr val="00B050"/>
                </a:solidFill>
              </a:rPr>
              <a:t>stage</a:t>
            </a:r>
            <a:r>
              <a:rPr lang="pl-PL" sz="3200" dirty="0">
                <a:solidFill>
                  <a:srgbClr val="00B050"/>
                </a:solidFill>
              </a:rPr>
              <a:t> </a:t>
            </a:r>
            <a:r>
              <a:rPr lang="pl-PL" sz="3200" dirty="0" err="1">
                <a:solidFill>
                  <a:srgbClr val="00B050"/>
                </a:solidFill>
              </a:rPr>
              <a:t>matter</a:t>
            </a:r>
            <a:r>
              <a:rPr lang="pl-PL" sz="3200" dirty="0">
                <a:solidFill>
                  <a:srgbClr val="00B050"/>
                </a:solidFill>
              </a:rPr>
              <a:t>?</a:t>
            </a:r>
            <a:endParaRPr lang="en-US" sz="3200" dirty="0">
              <a:solidFill>
                <a:srgbClr val="00B050"/>
              </a:solidFill>
            </a:endParaRPr>
          </a:p>
        </p:txBody>
      </p:sp>
      <p:cxnSp>
        <p:nvCxnSpPr>
          <p:cNvPr id="7" name="Straight Arrow Connector 6">
            <a:extLst>
              <a:ext uri="{FF2B5EF4-FFF2-40B4-BE49-F238E27FC236}">
                <a16:creationId xmlns:a16="http://schemas.microsoft.com/office/drawing/2014/main" id="{F28CFA14-4A55-CF2E-8698-681A91E4F077}"/>
              </a:ext>
            </a:extLst>
          </p:cNvPr>
          <p:cNvCxnSpPr/>
          <p:nvPr/>
        </p:nvCxnSpPr>
        <p:spPr>
          <a:xfrm>
            <a:off x="5252224" y="3020419"/>
            <a:ext cx="295507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110FEC-8017-6DBD-0084-035F2A24EC85}"/>
              </a:ext>
            </a:extLst>
          </p:cNvPr>
          <p:cNvSpPr txBox="1"/>
          <p:nvPr/>
        </p:nvSpPr>
        <p:spPr>
          <a:xfrm>
            <a:off x="8426027" y="2820364"/>
            <a:ext cx="3139642" cy="400110"/>
          </a:xfrm>
          <a:prstGeom prst="rect">
            <a:avLst/>
          </a:prstGeom>
          <a:noFill/>
        </p:spPr>
        <p:txBody>
          <a:bodyPr wrap="none" rtlCol="0">
            <a:spAutoFit/>
          </a:bodyPr>
          <a:lstStyle/>
          <a:p>
            <a:r>
              <a:rPr lang="pl-PL" sz="2000" dirty="0" err="1"/>
              <a:t>Avoiding</a:t>
            </a:r>
            <a:r>
              <a:rPr lang="pl-PL" sz="2000" dirty="0"/>
              <a:t> the </a:t>
            </a:r>
            <a:r>
              <a:rPr lang="pl-PL" sz="2000"/>
              <a:t>GIGO symptom</a:t>
            </a:r>
            <a:endParaRPr lang="en-US" sz="2000" dirty="0"/>
          </a:p>
        </p:txBody>
      </p:sp>
      <p:cxnSp>
        <p:nvCxnSpPr>
          <p:cNvPr id="9" name="Straight Arrow Connector 8">
            <a:extLst>
              <a:ext uri="{FF2B5EF4-FFF2-40B4-BE49-F238E27FC236}">
                <a16:creationId xmlns:a16="http://schemas.microsoft.com/office/drawing/2014/main" id="{EFB94ECD-81D9-1D2B-14D3-D1F3986BA068}"/>
              </a:ext>
            </a:extLst>
          </p:cNvPr>
          <p:cNvCxnSpPr>
            <a:cxnSpLocks/>
          </p:cNvCxnSpPr>
          <p:nvPr/>
        </p:nvCxnSpPr>
        <p:spPr>
          <a:xfrm flipV="1">
            <a:off x="3780263" y="4131194"/>
            <a:ext cx="3099599" cy="5969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F96559-CA92-B5F0-A00F-718394AA10B3}"/>
              </a:ext>
            </a:extLst>
          </p:cNvPr>
          <p:cNvSpPr txBox="1"/>
          <p:nvPr/>
        </p:nvSpPr>
        <p:spPr>
          <a:xfrm>
            <a:off x="7006018" y="3777251"/>
            <a:ext cx="4040465" cy="707886"/>
          </a:xfrm>
          <a:prstGeom prst="rect">
            <a:avLst/>
          </a:prstGeom>
          <a:noFill/>
        </p:spPr>
        <p:txBody>
          <a:bodyPr wrap="none" rtlCol="0">
            <a:spAutoFit/>
          </a:bodyPr>
          <a:lstStyle/>
          <a:p>
            <a:r>
              <a:rPr lang="pl-PL" sz="2000" dirty="0" err="1"/>
              <a:t>Clean</a:t>
            </a:r>
            <a:r>
              <a:rPr lang="pl-PL" sz="2000" dirty="0"/>
              <a:t> and </a:t>
            </a:r>
            <a:r>
              <a:rPr lang="pl-PL" sz="2000" dirty="0" err="1"/>
              <a:t>transform</a:t>
            </a:r>
            <a:r>
              <a:rPr lang="pl-PL" sz="2000" dirty="0"/>
              <a:t> data for optimal</a:t>
            </a:r>
            <a:br>
              <a:rPr lang="pl-PL" sz="2000" dirty="0"/>
            </a:br>
            <a:r>
              <a:rPr lang="pl-PL" sz="2000" dirty="0"/>
              <a:t>learning algorithm</a:t>
            </a:r>
            <a:endParaRPr lang="en-US" sz="2000" dirty="0"/>
          </a:p>
        </p:txBody>
      </p:sp>
      <p:sp>
        <p:nvSpPr>
          <p:cNvPr id="12" name="TextBox 11">
            <a:extLst>
              <a:ext uri="{FF2B5EF4-FFF2-40B4-BE49-F238E27FC236}">
                <a16:creationId xmlns:a16="http://schemas.microsoft.com/office/drawing/2014/main" id="{4AB89361-8479-E7AD-FCE9-73185B501F6B}"/>
              </a:ext>
            </a:extLst>
          </p:cNvPr>
          <p:cNvSpPr txBox="1"/>
          <p:nvPr/>
        </p:nvSpPr>
        <p:spPr>
          <a:xfrm>
            <a:off x="325298" y="4520457"/>
            <a:ext cx="3106556" cy="584775"/>
          </a:xfrm>
          <a:prstGeom prst="rect">
            <a:avLst/>
          </a:prstGeom>
          <a:noFill/>
        </p:spPr>
        <p:txBody>
          <a:bodyPr wrap="none" rtlCol="0">
            <a:spAutoFit/>
          </a:bodyPr>
          <a:lstStyle/>
          <a:p>
            <a:r>
              <a:rPr lang="pl-PL" sz="3200" dirty="0">
                <a:solidFill>
                  <a:srgbClr val="00B050"/>
                </a:solidFill>
              </a:rPr>
              <a:t>Goal and strategy</a:t>
            </a:r>
            <a:endParaRPr lang="en-US" sz="3200" dirty="0">
              <a:solidFill>
                <a:srgbClr val="00B050"/>
              </a:solidFill>
            </a:endParaRPr>
          </a:p>
        </p:txBody>
      </p:sp>
      <p:cxnSp>
        <p:nvCxnSpPr>
          <p:cNvPr id="17" name="Straight Arrow Connector 16">
            <a:extLst>
              <a:ext uri="{FF2B5EF4-FFF2-40B4-BE49-F238E27FC236}">
                <a16:creationId xmlns:a16="http://schemas.microsoft.com/office/drawing/2014/main" id="{EEADD762-6898-D0EB-C972-5B4D5FA78708}"/>
              </a:ext>
            </a:extLst>
          </p:cNvPr>
          <p:cNvCxnSpPr>
            <a:cxnSpLocks/>
          </p:cNvCxnSpPr>
          <p:nvPr/>
        </p:nvCxnSpPr>
        <p:spPr>
          <a:xfrm>
            <a:off x="3780263" y="5098780"/>
            <a:ext cx="3099599" cy="6668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0028E9-B3C6-0120-832B-3FCA58FBE2B2}"/>
              </a:ext>
            </a:extLst>
          </p:cNvPr>
          <p:cNvSpPr txBox="1"/>
          <p:nvPr/>
        </p:nvSpPr>
        <p:spPr>
          <a:xfrm>
            <a:off x="7038083" y="5411678"/>
            <a:ext cx="4662238" cy="707886"/>
          </a:xfrm>
          <a:prstGeom prst="rect">
            <a:avLst/>
          </a:prstGeom>
          <a:noFill/>
        </p:spPr>
        <p:txBody>
          <a:bodyPr wrap="none" rtlCol="0">
            <a:spAutoFit/>
          </a:bodyPr>
          <a:lstStyle/>
          <a:p>
            <a:r>
              <a:rPr lang="pl-PL" sz="2000" dirty="0" err="1"/>
              <a:t>Understanding</a:t>
            </a:r>
            <a:r>
              <a:rPr lang="pl-PL" sz="2000" dirty="0"/>
              <a:t> </a:t>
            </a:r>
            <a:r>
              <a:rPr lang="pl-PL" sz="2000" dirty="0" err="1"/>
              <a:t>datasets</a:t>
            </a:r>
            <a:r>
              <a:rPr lang="pl-PL" sz="2000" dirty="0"/>
              <a:t> by </a:t>
            </a:r>
            <a:r>
              <a:rPr lang="pl-PL" sz="2000" dirty="0" err="1"/>
              <a:t>using</a:t>
            </a:r>
            <a:r>
              <a:rPr lang="pl-PL" sz="2000" dirty="0"/>
              <a:t> </a:t>
            </a:r>
            <a:r>
              <a:rPr lang="pl-PL" sz="2000" dirty="0" err="1"/>
              <a:t>summary</a:t>
            </a:r>
            <a:r>
              <a:rPr lang="pl-PL" sz="2000" dirty="0"/>
              <a:t> </a:t>
            </a:r>
            <a:br>
              <a:rPr lang="pl-PL" sz="2000" dirty="0"/>
            </a:br>
            <a:r>
              <a:rPr lang="pl-PL" sz="2000" dirty="0" err="1"/>
              <a:t>statistics</a:t>
            </a:r>
            <a:r>
              <a:rPr lang="pl-PL" sz="2000" dirty="0"/>
              <a:t> and </a:t>
            </a:r>
            <a:r>
              <a:rPr lang="pl-PL" sz="2000" dirty="0" err="1"/>
              <a:t>visualization</a:t>
            </a:r>
            <a:endParaRPr lang="en-US" sz="2000" dirty="0"/>
          </a:p>
        </p:txBody>
      </p:sp>
      <p:sp>
        <p:nvSpPr>
          <p:cNvPr id="25" name="TextBox 24">
            <a:extLst>
              <a:ext uri="{FF2B5EF4-FFF2-40B4-BE49-F238E27FC236}">
                <a16:creationId xmlns:a16="http://schemas.microsoft.com/office/drawing/2014/main" id="{4709EDAC-CAC0-CA92-1E13-B4B7871E44D9}"/>
              </a:ext>
            </a:extLst>
          </p:cNvPr>
          <p:cNvSpPr txBox="1"/>
          <p:nvPr/>
        </p:nvSpPr>
        <p:spPr>
          <a:xfrm>
            <a:off x="648683" y="1317517"/>
            <a:ext cx="7446666" cy="830997"/>
          </a:xfrm>
          <a:prstGeom prst="rect">
            <a:avLst/>
          </a:prstGeom>
          <a:noFill/>
        </p:spPr>
        <p:txBody>
          <a:bodyPr wrap="square">
            <a:spAutoFit/>
          </a:bodyPr>
          <a:lstStyle/>
          <a:p>
            <a:r>
              <a:rPr lang="en-US" sz="2400" b="0" i="1" dirty="0">
                <a:solidFill>
                  <a:srgbClr val="000000"/>
                </a:solidFill>
                <a:effectLst/>
                <a:latin typeface="Lato" panose="020F0502020204030203" pitchFamily="34" charset="0"/>
              </a:rPr>
              <a:t>“The only way humans can do BETTER than computers is to take a chance of doing WORSE than them.”</a:t>
            </a:r>
            <a:endParaRPr lang="en-US" sz="2400" i="1" dirty="0"/>
          </a:p>
        </p:txBody>
      </p:sp>
      <p:pic>
        <p:nvPicPr>
          <p:cNvPr id="29" name="Picture 28">
            <a:extLst>
              <a:ext uri="{FF2B5EF4-FFF2-40B4-BE49-F238E27FC236}">
                <a16:creationId xmlns:a16="http://schemas.microsoft.com/office/drawing/2014/main" id="{2C9BD203-CEE6-53B5-2C06-8A82366D2C62}"/>
              </a:ext>
            </a:extLst>
          </p:cNvPr>
          <p:cNvPicPr>
            <a:picLocks noChangeAspect="1"/>
          </p:cNvPicPr>
          <p:nvPr/>
        </p:nvPicPr>
        <p:blipFill>
          <a:blip r:embed="rId3"/>
          <a:stretch>
            <a:fillRect/>
          </a:stretch>
        </p:blipFill>
        <p:spPr>
          <a:xfrm>
            <a:off x="8904519" y="1027057"/>
            <a:ext cx="929365" cy="1411919"/>
          </a:xfrm>
          <a:prstGeom prst="rect">
            <a:avLst/>
          </a:prstGeom>
        </p:spPr>
      </p:pic>
      <p:sp>
        <p:nvSpPr>
          <p:cNvPr id="30" name="TextBox 29">
            <a:extLst>
              <a:ext uri="{FF2B5EF4-FFF2-40B4-BE49-F238E27FC236}">
                <a16:creationId xmlns:a16="http://schemas.microsoft.com/office/drawing/2014/main" id="{40864254-7EC6-52E6-05F6-BBF6864B5E81}"/>
              </a:ext>
            </a:extLst>
          </p:cNvPr>
          <p:cNvSpPr txBox="1"/>
          <p:nvPr/>
        </p:nvSpPr>
        <p:spPr>
          <a:xfrm>
            <a:off x="9833884" y="1379073"/>
            <a:ext cx="2076209" cy="707886"/>
          </a:xfrm>
          <a:prstGeom prst="rect">
            <a:avLst/>
          </a:prstGeom>
          <a:noFill/>
        </p:spPr>
        <p:txBody>
          <a:bodyPr wrap="none" rtlCol="0">
            <a:spAutoFit/>
          </a:bodyPr>
          <a:lstStyle/>
          <a:p>
            <a:r>
              <a:rPr lang="pl-PL" sz="4000" dirty="0">
                <a:solidFill>
                  <a:srgbClr val="FF0000"/>
                </a:solidFill>
              </a:rPr>
              <a:t>80 – 90%</a:t>
            </a:r>
            <a:endParaRPr lang="en-US" sz="4000" dirty="0">
              <a:solidFill>
                <a:srgbClr val="FF0000"/>
              </a:solidFill>
            </a:endParaRPr>
          </a:p>
        </p:txBody>
      </p:sp>
    </p:spTree>
    <p:extLst>
      <p:ext uri="{BB962C8B-B14F-4D97-AF65-F5344CB8AC3E}">
        <p14:creationId xmlns:p14="http://schemas.microsoft.com/office/powerpoint/2010/main" val="412116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399A5B-F3B4-3007-FBAC-387087E7AED3}"/>
              </a:ext>
            </a:extLst>
          </p:cNvPr>
          <p:cNvSpPr>
            <a:spLocks noGrp="1"/>
          </p:cNvSpPr>
          <p:nvPr>
            <p:ph type="title"/>
          </p:nvPr>
        </p:nvSpPr>
        <p:spPr>
          <a:xfrm>
            <a:off x="838200" y="65180"/>
            <a:ext cx="10515600" cy="660486"/>
          </a:xfrm>
        </p:spPr>
        <p:txBody>
          <a:bodyPr>
            <a:noAutofit/>
          </a:bodyPr>
          <a:lstStyle/>
          <a:p>
            <a:pPr algn="ctr"/>
            <a:r>
              <a:rPr lang="pl-PL" sz="3600" b="1" dirty="0">
                <a:latin typeface="+mn-lt"/>
              </a:rPr>
              <a:t>EDA subtasks   </a:t>
            </a:r>
            <a:endParaRPr lang="en-US" sz="3600" dirty="0"/>
          </a:p>
        </p:txBody>
      </p:sp>
      <p:sp>
        <p:nvSpPr>
          <p:cNvPr id="7" name="TextBox 6">
            <a:extLst>
              <a:ext uri="{FF2B5EF4-FFF2-40B4-BE49-F238E27FC236}">
                <a16:creationId xmlns:a16="http://schemas.microsoft.com/office/drawing/2014/main" id="{F6E7214C-697D-03ED-0265-FB403A82704C}"/>
              </a:ext>
            </a:extLst>
          </p:cNvPr>
          <p:cNvSpPr txBox="1"/>
          <p:nvPr/>
        </p:nvSpPr>
        <p:spPr>
          <a:xfrm>
            <a:off x="133815" y="711050"/>
            <a:ext cx="10515599" cy="5909310"/>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 Complete observations or mark missing cases by appropriate features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Transform text or categorical variables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Create new features based on domain knowledge of the data problem</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Have at hand a numeric dataset where rows are observations and columns are variables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Describe of your data</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Closely explore data distributions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Understand the relations between variables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Notice unusual or unexpected situations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Place the data into groups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en-US" b="0" i="0" dirty="0">
                <a:solidFill>
                  <a:srgbClr val="000000"/>
                </a:solidFill>
                <a:effectLst/>
                <a:latin typeface="Lato" panose="020F0502020204030203" pitchFamily="34" charset="0"/>
              </a:rPr>
              <a:t>Notice unexpected patterns within groups</a:t>
            </a:r>
            <a:endParaRPr lang="pl-PL" b="0" i="0" dirty="0">
              <a:solidFill>
                <a:srgbClr val="000000"/>
              </a:solidFill>
              <a:effectLst/>
              <a:latin typeface="Lato" panose="020F0502020204030203" pitchFamily="34" charset="0"/>
            </a:endParaRPr>
          </a:p>
          <a:p>
            <a:pPr marL="285750" indent="-285750">
              <a:buFont typeface="Wingdings" panose="05000000000000000000" pitchFamily="2" charset="2"/>
              <a:buChar char="Ø"/>
            </a:pPr>
            <a:endParaRPr lang="pl-PL" dirty="0">
              <a:solidFill>
                <a:srgbClr val="000000"/>
              </a:solidFill>
              <a:latin typeface="Lato" panose="020F0502020204030203" pitchFamily="34" charset="0"/>
            </a:endParaRPr>
          </a:p>
          <a:p>
            <a:pPr marL="285750" indent="-285750">
              <a:buFont typeface="Wingdings" panose="05000000000000000000" pitchFamily="2" charset="2"/>
              <a:buChar char="Ø"/>
            </a:pPr>
            <a:r>
              <a:rPr lang="pl-PL" dirty="0">
                <a:solidFill>
                  <a:srgbClr val="000000"/>
                </a:solidFill>
                <a:latin typeface="Lato" panose="020F0502020204030203" pitchFamily="34" charset="0"/>
              </a:rPr>
              <a:t>Eliminate outliners</a:t>
            </a:r>
            <a:endParaRPr lang="en-US" dirty="0"/>
          </a:p>
        </p:txBody>
      </p:sp>
    </p:spTree>
    <p:extLst>
      <p:ext uri="{BB962C8B-B14F-4D97-AF65-F5344CB8AC3E}">
        <p14:creationId xmlns:p14="http://schemas.microsoft.com/office/powerpoint/2010/main" val="63067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C10E0-E03C-0809-B690-4DFE0BB65DB8}"/>
              </a:ext>
            </a:extLst>
          </p:cNvPr>
          <p:cNvSpPr>
            <a:spLocks noGrp="1"/>
          </p:cNvSpPr>
          <p:nvPr>
            <p:ph type="title"/>
          </p:nvPr>
        </p:nvSpPr>
        <p:spPr>
          <a:xfrm>
            <a:off x="192259" y="2501984"/>
            <a:ext cx="3653297" cy="1342935"/>
          </a:xfrm>
        </p:spPr>
        <p:txBody>
          <a:bodyPr vert="horz" lIns="91440" tIns="45720" rIns="91440" bIns="45720" rtlCol="0" anchor="b">
            <a:normAutofit/>
          </a:bodyPr>
          <a:lstStyle/>
          <a:p>
            <a:pPr algn="ctr"/>
            <a:r>
              <a:rPr lang="en-US" sz="4000" b="1" kern="1200" dirty="0">
                <a:solidFill>
                  <a:srgbClr val="FFFFFF"/>
                </a:solidFill>
                <a:latin typeface="+mj-lt"/>
                <a:ea typeface="+mj-ea"/>
                <a:cs typeface="+mj-cs"/>
              </a:rPr>
              <a:t>Air</a:t>
            </a:r>
            <a:r>
              <a:rPr lang="pl-PL" sz="4000" b="1" kern="1200" dirty="0">
                <a:solidFill>
                  <a:srgbClr val="FFFFFF"/>
                </a:solidFill>
                <a:latin typeface="+mj-lt"/>
                <a:ea typeface="+mj-ea"/>
                <a:cs typeface="+mj-cs"/>
              </a:rPr>
              <a:t>b</a:t>
            </a:r>
            <a:r>
              <a:rPr lang="en-US" sz="4000" b="1" kern="1200" dirty="0" err="1">
                <a:solidFill>
                  <a:srgbClr val="FFFFFF"/>
                </a:solidFill>
                <a:latin typeface="+mj-lt"/>
                <a:ea typeface="+mj-ea"/>
                <a:cs typeface="+mj-cs"/>
              </a:rPr>
              <a:t>nb</a:t>
            </a:r>
            <a:r>
              <a:rPr lang="en-US" sz="4000" b="1" kern="1200" dirty="0">
                <a:solidFill>
                  <a:srgbClr val="FFFFFF"/>
                </a:solidFill>
                <a:latin typeface="+mj-lt"/>
                <a:ea typeface="+mj-ea"/>
                <a:cs typeface="+mj-cs"/>
              </a:rPr>
              <a:t> project - Data Enrichment</a:t>
            </a: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7B1F4820-B066-1A16-2AF2-920C8433A212}"/>
              </a:ext>
            </a:extLst>
          </p:cNvPr>
          <p:cNvSpPr txBox="1"/>
          <p:nvPr/>
        </p:nvSpPr>
        <p:spPr>
          <a:xfrm>
            <a:off x="4134811" y="649480"/>
            <a:ext cx="3974684"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0" dirty="0">
                <a:effectLst/>
              </a:rPr>
              <a:t>Enrich data by calculate </a:t>
            </a:r>
            <a:r>
              <a:rPr lang="en-US" sz="2000" b="0" u="sng" dirty="0">
                <a:solidFill>
                  <a:srgbClr val="00B050"/>
                </a:solidFill>
                <a:effectLst/>
              </a:rPr>
              <a:t>zip code relation to price</a:t>
            </a:r>
          </a:p>
          <a:p>
            <a:pPr marL="285750" indent="-228600">
              <a:lnSpc>
                <a:spcPct val="90000"/>
              </a:lnSpc>
              <a:spcAft>
                <a:spcPts val="600"/>
              </a:spcAft>
              <a:buFont typeface="Arial" panose="020B0604020202020204" pitchFamily="34" charset="0"/>
              <a:buChar char="•"/>
            </a:pPr>
            <a:endParaRPr lang="en-US" sz="2000" b="0" dirty="0">
              <a:effectLst/>
            </a:endParaRPr>
          </a:p>
          <a:p>
            <a:pPr marL="285750" indent="-228600">
              <a:lnSpc>
                <a:spcPct val="90000"/>
              </a:lnSpc>
              <a:spcAft>
                <a:spcPts val="600"/>
              </a:spcAft>
              <a:buFont typeface="Arial" panose="020B0604020202020204" pitchFamily="34" charset="0"/>
              <a:buChar char="•"/>
            </a:pPr>
            <a:endParaRPr lang="en-US" sz="2000" b="0" dirty="0">
              <a:effectLst/>
            </a:endParaRPr>
          </a:p>
          <a:p>
            <a:pPr marL="285750" indent="-228600">
              <a:lnSpc>
                <a:spcPct val="90000"/>
              </a:lnSpc>
              <a:spcAft>
                <a:spcPts val="600"/>
              </a:spcAft>
              <a:buFont typeface="Arial" panose="020B0604020202020204" pitchFamily="34" charset="0"/>
              <a:buChar char="•"/>
            </a:pPr>
            <a:r>
              <a:rPr lang="en-US" sz="2000" b="1" dirty="0" err="1">
                <a:effectLst/>
              </a:rPr>
              <a:t>amenities_len</a:t>
            </a:r>
            <a:r>
              <a:rPr lang="en-US" sz="2000" b="1" dirty="0">
                <a:effectLst/>
              </a:rPr>
              <a:t> </a:t>
            </a:r>
            <a:r>
              <a:rPr lang="en-US" sz="2000" b="0" dirty="0">
                <a:effectLst/>
              </a:rPr>
              <a:t>-&gt; value for comparing number of amenities across offers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b="1" dirty="0" err="1">
                <a:effectLst/>
              </a:rPr>
              <a:t>zip_count</a:t>
            </a:r>
            <a:r>
              <a:rPr lang="en-US" sz="2000" b="1" dirty="0">
                <a:effectLst/>
              </a:rPr>
              <a:t> </a:t>
            </a:r>
            <a:r>
              <a:rPr lang="en-US" sz="2000" b="0" dirty="0">
                <a:effectLst/>
              </a:rPr>
              <a:t>-&gt; number of offers in close location</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b="0" dirty="0">
              <a:effectLst/>
            </a:endParaRPr>
          </a:p>
          <a:p>
            <a:pPr marL="285750" indent="-228600">
              <a:lnSpc>
                <a:spcPct val="90000"/>
              </a:lnSpc>
              <a:spcAft>
                <a:spcPts val="600"/>
              </a:spcAft>
              <a:buFont typeface="Arial" panose="020B0604020202020204" pitchFamily="34" charset="0"/>
              <a:buChar char="•"/>
            </a:pPr>
            <a:r>
              <a:rPr lang="en-US" sz="2000" b="1" dirty="0" err="1">
                <a:effectLst/>
              </a:rPr>
              <a:t>zip_price</a:t>
            </a:r>
            <a:r>
              <a:rPr lang="en-US" sz="2000" b="1" dirty="0">
                <a:effectLst/>
              </a:rPr>
              <a:t> </a:t>
            </a:r>
            <a:r>
              <a:rPr lang="en-US" sz="2000" b="0" dirty="0">
                <a:effectLst/>
              </a:rPr>
              <a:t>-&gt; average price for offers in the same location</a:t>
            </a:r>
          </a:p>
        </p:txBody>
      </p:sp>
      <p:pic>
        <p:nvPicPr>
          <p:cNvPr id="7" name="Picture 6" descr="A light bulb and pie chart&#10;&#10;Description automatically generated">
            <a:extLst>
              <a:ext uri="{FF2B5EF4-FFF2-40B4-BE49-F238E27FC236}">
                <a16:creationId xmlns:a16="http://schemas.microsoft.com/office/drawing/2014/main" id="{9A112C96-54B0-85FD-EA0E-566778F8F3FD}"/>
              </a:ext>
            </a:extLst>
          </p:cNvPr>
          <p:cNvPicPr>
            <a:picLocks noChangeAspect="1"/>
          </p:cNvPicPr>
          <p:nvPr/>
        </p:nvPicPr>
        <p:blipFill>
          <a:blip r:embed="rId3"/>
          <a:stretch>
            <a:fillRect/>
          </a:stretch>
        </p:blipFill>
        <p:spPr>
          <a:xfrm>
            <a:off x="8109502" y="1481361"/>
            <a:ext cx="3615776" cy="3907156"/>
          </a:xfrm>
          <a:prstGeom prst="rect">
            <a:avLst/>
          </a:prstGeom>
        </p:spPr>
      </p:pic>
      <p:sp>
        <p:nvSpPr>
          <p:cNvPr id="3" name="TextBox 2">
            <a:extLst>
              <a:ext uri="{FF2B5EF4-FFF2-40B4-BE49-F238E27FC236}">
                <a16:creationId xmlns:a16="http://schemas.microsoft.com/office/drawing/2014/main" id="{4D2990CC-7609-E659-A9FD-0B4386D7729D}"/>
              </a:ext>
            </a:extLst>
          </p:cNvPr>
          <p:cNvSpPr txBox="1"/>
          <p:nvPr/>
        </p:nvSpPr>
        <p:spPr>
          <a:xfrm>
            <a:off x="9048556" y="5507179"/>
            <a:ext cx="1100667" cy="923330"/>
          </a:xfrm>
          <a:prstGeom prst="rect">
            <a:avLst/>
          </a:prstGeom>
          <a:noFill/>
        </p:spPr>
        <p:txBody>
          <a:bodyPr wrap="square" rtlCol="0">
            <a:spAutoFit/>
          </a:bodyPr>
          <a:lstStyle/>
          <a:p>
            <a:r>
              <a:rPr lang="pl-PL" sz="5400" dirty="0">
                <a:solidFill>
                  <a:srgbClr val="00B050"/>
                </a:solidFill>
              </a:rPr>
              <a:t>5% </a:t>
            </a:r>
            <a:endParaRPr lang="en-US" sz="5400" dirty="0">
              <a:solidFill>
                <a:srgbClr val="00B050"/>
              </a:solidFill>
            </a:endParaRPr>
          </a:p>
        </p:txBody>
      </p:sp>
    </p:spTree>
    <p:extLst>
      <p:ext uri="{BB962C8B-B14F-4D97-AF65-F5344CB8AC3E}">
        <p14:creationId xmlns:p14="http://schemas.microsoft.com/office/powerpoint/2010/main" val="402173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C57E19-B9E9-80A5-A18F-6EFDFEBCD3F5}"/>
              </a:ext>
            </a:extLst>
          </p:cNvPr>
          <p:cNvSpPr txBox="1"/>
          <p:nvPr/>
        </p:nvSpPr>
        <p:spPr>
          <a:xfrm>
            <a:off x="4723613" y="391731"/>
            <a:ext cx="6094206" cy="646331"/>
          </a:xfrm>
          <a:prstGeom prst="rect">
            <a:avLst/>
          </a:prstGeom>
          <a:noFill/>
        </p:spPr>
        <p:txBody>
          <a:bodyPr wrap="square">
            <a:spAutoFit/>
          </a:bodyPr>
          <a:lstStyle/>
          <a:p>
            <a:r>
              <a:rPr lang="pl-PL" sz="3600" b="1" dirty="0"/>
              <a:t>Agenda</a:t>
            </a:r>
            <a:endParaRPr lang="en-US" sz="3600" dirty="0">
              <a:solidFill>
                <a:srgbClr val="FF0000"/>
              </a:solidFill>
            </a:endParaRPr>
          </a:p>
        </p:txBody>
      </p:sp>
      <p:sp>
        <p:nvSpPr>
          <p:cNvPr id="7" name="TextBox 6">
            <a:extLst>
              <a:ext uri="{FF2B5EF4-FFF2-40B4-BE49-F238E27FC236}">
                <a16:creationId xmlns:a16="http://schemas.microsoft.com/office/drawing/2014/main" id="{2FCA905F-F3FE-3AB3-3CBF-A2762FF5D780}"/>
              </a:ext>
            </a:extLst>
          </p:cNvPr>
          <p:cNvSpPr txBox="1"/>
          <p:nvPr/>
        </p:nvSpPr>
        <p:spPr>
          <a:xfrm>
            <a:off x="405485" y="1548807"/>
            <a:ext cx="11218984" cy="4924425"/>
          </a:xfrm>
          <a:prstGeom prst="rect">
            <a:avLst/>
          </a:prstGeom>
          <a:noFill/>
        </p:spPr>
        <p:txBody>
          <a:bodyPr wrap="square" rtlCol="0">
            <a:spAutoFit/>
          </a:bodyPr>
          <a:lstStyle/>
          <a:p>
            <a:pPr marL="285750" indent="-285750">
              <a:buFont typeface="Wingdings" panose="05000000000000000000" pitchFamily="2" charset="2"/>
              <a:buChar char="q"/>
            </a:pPr>
            <a:r>
              <a:rPr lang="pl-PL" sz="2000" dirty="0"/>
              <a:t>Business use case – </a:t>
            </a:r>
            <a:r>
              <a:rPr lang="pl-PL" sz="2000" b="1" dirty="0"/>
              <a:t>What shapes Prices in Airbnb?</a:t>
            </a:r>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r>
              <a:rPr lang="pl-PL" sz="2000" dirty="0"/>
              <a:t>Machine Learning Lifecycle, AutoML and ML Interpretability</a:t>
            </a:r>
          </a:p>
          <a:p>
            <a:pPr marL="285750" indent="-285750">
              <a:buFont typeface="Wingdings" panose="05000000000000000000" pitchFamily="2" charset="2"/>
              <a:buChar char="q"/>
            </a:pPr>
            <a:endParaRPr lang="pl-PL" sz="2000" dirty="0"/>
          </a:p>
          <a:p>
            <a:endParaRPr lang="pl-PL" sz="2000" dirty="0"/>
          </a:p>
          <a:p>
            <a:pPr marL="285750" indent="-285750">
              <a:buFont typeface="Wingdings" panose="05000000000000000000" pitchFamily="2" charset="2"/>
              <a:buChar char="q"/>
            </a:pPr>
            <a:r>
              <a:rPr lang="pl-PL" sz="2000" dirty="0"/>
              <a:t>Regression Analysis – quick guide</a:t>
            </a:r>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endParaRPr lang="pl-PL" sz="2000" dirty="0"/>
          </a:p>
          <a:p>
            <a:pPr marL="285750" indent="-285750">
              <a:buFont typeface="Wingdings" panose="05000000000000000000" pitchFamily="2" charset="2"/>
              <a:buChar char="q"/>
            </a:pPr>
            <a:r>
              <a:rPr lang="pl-PL" sz="2000" dirty="0"/>
              <a:t>Airbnb – Data Analysis and Executive Summary</a:t>
            </a:r>
          </a:p>
          <a:p>
            <a:pPr marL="285750" indent="-285750">
              <a:buFont typeface="Wingdings" panose="05000000000000000000" pitchFamily="2" charset="2"/>
              <a:buChar char="q"/>
            </a:pPr>
            <a:endParaRPr lang="pl-PL" sz="2000" dirty="0"/>
          </a:p>
          <a:p>
            <a:endParaRPr lang="pl-PL" sz="2000" dirty="0"/>
          </a:p>
          <a:p>
            <a:pPr marL="285750" indent="-285750">
              <a:buFont typeface="Wingdings" panose="05000000000000000000" pitchFamily="2" charset="2"/>
              <a:buChar char="q"/>
            </a:pPr>
            <a:r>
              <a:rPr lang="pl-PL" sz="2000" dirty="0"/>
              <a:t>Summary</a:t>
            </a:r>
          </a:p>
          <a:p>
            <a:endParaRPr lang="pl-PL" dirty="0"/>
          </a:p>
          <a:p>
            <a:endParaRPr lang="pl-PL" dirty="0"/>
          </a:p>
          <a:p>
            <a:pPr marL="285750" indent="-285750">
              <a:buFont typeface="Wingdings" panose="05000000000000000000" pitchFamily="2" charset="2"/>
              <a:buChar char="q"/>
            </a:pPr>
            <a:endParaRPr lang="en-US" dirty="0"/>
          </a:p>
        </p:txBody>
      </p:sp>
      <p:pic>
        <p:nvPicPr>
          <p:cNvPr id="2" name="Obraz 1">
            <a:extLst>
              <a:ext uri="{FF2B5EF4-FFF2-40B4-BE49-F238E27FC236}">
                <a16:creationId xmlns:a16="http://schemas.microsoft.com/office/drawing/2014/main" id="{68F05C2C-6657-40FB-3A96-AC445360609D}"/>
              </a:ext>
            </a:extLst>
          </p:cNvPr>
          <p:cNvPicPr>
            <a:picLocks noChangeAspect="1"/>
          </p:cNvPicPr>
          <p:nvPr/>
        </p:nvPicPr>
        <p:blipFill>
          <a:blip r:embed="rId3"/>
          <a:stretch>
            <a:fillRect/>
          </a:stretch>
        </p:blipFill>
        <p:spPr>
          <a:xfrm>
            <a:off x="7407327" y="2579078"/>
            <a:ext cx="4217142" cy="1431941"/>
          </a:xfrm>
          <a:prstGeom prst="rect">
            <a:avLst/>
          </a:prstGeom>
        </p:spPr>
      </p:pic>
    </p:spTree>
    <p:extLst>
      <p:ext uri="{BB962C8B-B14F-4D97-AF65-F5344CB8AC3E}">
        <p14:creationId xmlns:p14="http://schemas.microsoft.com/office/powerpoint/2010/main" val="28671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AD53-C987-49CE-4DD6-C9AB8E48ECB9}"/>
              </a:ext>
            </a:extLst>
          </p:cNvPr>
          <p:cNvSpPr>
            <a:spLocks noGrp="1"/>
          </p:cNvSpPr>
          <p:nvPr>
            <p:ph type="title"/>
          </p:nvPr>
        </p:nvSpPr>
        <p:spPr>
          <a:xfrm>
            <a:off x="838200" y="365125"/>
            <a:ext cx="10515600" cy="783451"/>
          </a:xfrm>
        </p:spPr>
        <p:txBody>
          <a:bodyPr>
            <a:normAutofit/>
          </a:bodyPr>
          <a:lstStyle/>
          <a:p>
            <a:pPr algn="ctr"/>
            <a:r>
              <a:rPr lang="pl-PL" sz="3600" b="1" dirty="0">
                <a:latin typeface="+mn-lt"/>
              </a:rPr>
              <a:t>Airbnb project - EDA </a:t>
            </a:r>
            <a:endParaRPr lang="en-US" sz="3600" dirty="0"/>
          </a:p>
        </p:txBody>
      </p:sp>
      <p:pic>
        <p:nvPicPr>
          <p:cNvPr id="7" name="Picture 6">
            <a:extLst>
              <a:ext uri="{FF2B5EF4-FFF2-40B4-BE49-F238E27FC236}">
                <a16:creationId xmlns:a16="http://schemas.microsoft.com/office/drawing/2014/main" id="{B636769B-E4BF-DAE2-D921-56C23D8890E5}"/>
              </a:ext>
            </a:extLst>
          </p:cNvPr>
          <p:cNvPicPr>
            <a:picLocks noChangeAspect="1"/>
          </p:cNvPicPr>
          <p:nvPr/>
        </p:nvPicPr>
        <p:blipFill>
          <a:blip r:embed="rId3"/>
          <a:stretch>
            <a:fillRect/>
          </a:stretch>
        </p:blipFill>
        <p:spPr>
          <a:xfrm>
            <a:off x="278732" y="1148576"/>
            <a:ext cx="6556966" cy="5406324"/>
          </a:xfrm>
          <a:prstGeom prst="rect">
            <a:avLst/>
          </a:prstGeom>
        </p:spPr>
      </p:pic>
      <p:sp>
        <p:nvSpPr>
          <p:cNvPr id="8" name="TextBox 7">
            <a:extLst>
              <a:ext uri="{FF2B5EF4-FFF2-40B4-BE49-F238E27FC236}">
                <a16:creationId xmlns:a16="http://schemas.microsoft.com/office/drawing/2014/main" id="{127E55AB-D1CC-ED3D-614E-2183A62715BC}"/>
              </a:ext>
            </a:extLst>
          </p:cNvPr>
          <p:cNvSpPr txBox="1"/>
          <p:nvPr/>
        </p:nvSpPr>
        <p:spPr>
          <a:xfrm>
            <a:off x="6835698" y="3492666"/>
            <a:ext cx="5631366" cy="461665"/>
          </a:xfrm>
          <a:prstGeom prst="rect">
            <a:avLst/>
          </a:prstGeom>
          <a:noFill/>
        </p:spPr>
        <p:txBody>
          <a:bodyPr wrap="square" rtlCol="0">
            <a:spAutoFit/>
          </a:bodyPr>
          <a:lstStyle/>
          <a:p>
            <a:r>
              <a:rPr lang="pl-PL" sz="2400" u="sng" dirty="0" err="1"/>
              <a:t>Create</a:t>
            </a:r>
            <a:r>
              <a:rPr lang="pl-PL" sz="2400" u="sng" dirty="0"/>
              <a:t> new </a:t>
            </a:r>
            <a:r>
              <a:rPr lang="pl-PL" sz="2400" u="sng" dirty="0" err="1"/>
              <a:t>variables</a:t>
            </a:r>
            <a:r>
              <a:rPr lang="pl-PL" sz="2400" u="sng" dirty="0"/>
              <a:t> =&gt; data </a:t>
            </a:r>
            <a:r>
              <a:rPr lang="pl-PL" sz="2400" u="sng" dirty="0" err="1"/>
              <a:t>enrichment</a:t>
            </a:r>
            <a:endParaRPr lang="en-US" sz="2400" u="sng" dirty="0"/>
          </a:p>
        </p:txBody>
      </p:sp>
    </p:spTree>
    <p:extLst>
      <p:ext uri="{BB962C8B-B14F-4D97-AF65-F5344CB8AC3E}">
        <p14:creationId xmlns:p14="http://schemas.microsoft.com/office/powerpoint/2010/main" val="347405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00E30C-872D-7DF2-66D9-BF9957E03C74}"/>
              </a:ext>
            </a:extLst>
          </p:cNvPr>
          <p:cNvSpPr>
            <a:spLocks noGrp="1"/>
          </p:cNvSpPr>
          <p:nvPr>
            <p:ph type="title"/>
          </p:nvPr>
        </p:nvSpPr>
        <p:spPr>
          <a:xfrm>
            <a:off x="838200" y="365125"/>
            <a:ext cx="10515600" cy="783451"/>
          </a:xfrm>
        </p:spPr>
        <p:txBody>
          <a:bodyPr>
            <a:normAutofit/>
          </a:bodyPr>
          <a:lstStyle/>
          <a:p>
            <a:pPr algn="ctr"/>
            <a:r>
              <a:rPr lang="pl-PL" sz="3600" b="1" dirty="0">
                <a:latin typeface="+mn-lt"/>
              </a:rPr>
              <a:t>Airbnb project - EDA </a:t>
            </a:r>
            <a:endParaRPr lang="en-US" sz="3600" dirty="0"/>
          </a:p>
        </p:txBody>
      </p:sp>
      <p:sp>
        <p:nvSpPr>
          <p:cNvPr id="6" name="TextBox 5">
            <a:extLst>
              <a:ext uri="{FF2B5EF4-FFF2-40B4-BE49-F238E27FC236}">
                <a16:creationId xmlns:a16="http://schemas.microsoft.com/office/drawing/2014/main" id="{4496CB6F-8235-36A6-2AB0-11E96C900062}"/>
              </a:ext>
            </a:extLst>
          </p:cNvPr>
          <p:cNvSpPr txBox="1"/>
          <p:nvPr/>
        </p:nvSpPr>
        <p:spPr>
          <a:xfrm>
            <a:off x="1490546" y="1790652"/>
            <a:ext cx="9210907" cy="1754326"/>
          </a:xfrm>
          <a:prstGeom prst="rect">
            <a:avLst/>
          </a:prstGeom>
          <a:noFill/>
        </p:spPr>
        <p:txBody>
          <a:bodyPr wrap="square">
            <a:spAutoFit/>
          </a:bodyPr>
          <a:lstStyle/>
          <a:p>
            <a:r>
              <a:rPr lang="en-US" b="0" dirty="0">
                <a:effectLst/>
              </a:rPr>
              <a:t># Preprocessing - replace </a:t>
            </a:r>
            <a:r>
              <a:rPr lang="en-US" b="0" dirty="0" err="1">
                <a:effectLst/>
              </a:rPr>
              <a:t>NaN</a:t>
            </a:r>
            <a:r>
              <a:rPr lang="en-US" b="0" dirty="0">
                <a:effectLst/>
              </a:rPr>
              <a:t> values with mean from column</a:t>
            </a:r>
          </a:p>
          <a:p>
            <a:r>
              <a:rPr lang="en-US" b="0" dirty="0">
                <a:effectLst/>
              </a:rPr>
              <a:t># With checking before and after replacement</a:t>
            </a:r>
          </a:p>
          <a:p>
            <a:br>
              <a:rPr lang="en-US" b="0" dirty="0">
                <a:effectLst/>
              </a:rPr>
            </a:br>
            <a:r>
              <a:rPr lang="en-US" b="0" dirty="0">
                <a:effectLst/>
              </a:rPr>
              <a:t>print(</a:t>
            </a:r>
            <a:r>
              <a:rPr lang="en-US" b="0" dirty="0" err="1">
                <a:effectLst/>
              </a:rPr>
              <a:t>data_berlin</a:t>
            </a:r>
            <a:r>
              <a:rPr lang="en-US" b="0" dirty="0">
                <a:effectLst/>
              </a:rPr>
              <a:t>[cols].</a:t>
            </a:r>
            <a:r>
              <a:rPr lang="en-US" b="0" dirty="0" err="1">
                <a:effectLst/>
              </a:rPr>
              <a:t>isna</a:t>
            </a:r>
            <a:r>
              <a:rPr lang="en-US" b="0" dirty="0">
                <a:effectLst/>
              </a:rPr>
              <a:t>().sum())</a:t>
            </a:r>
          </a:p>
          <a:p>
            <a:r>
              <a:rPr lang="en-US" b="0" dirty="0" err="1">
                <a:effectLst/>
              </a:rPr>
              <a:t>data_berlin.fillna</a:t>
            </a:r>
            <a:r>
              <a:rPr lang="en-US" b="0" dirty="0">
                <a:effectLst/>
              </a:rPr>
              <a:t>((</a:t>
            </a:r>
            <a:r>
              <a:rPr lang="en-US" b="0" dirty="0" err="1">
                <a:effectLst/>
              </a:rPr>
              <a:t>data_berlin</a:t>
            </a:r>
            <a:r>
              <a:rPr lang="en-US" b="0" dirty="0">
                <a:effectLst/>
              </a:rPr>
              <a:t>[cols].mean()), </a:t>
            </a:r>
            <a:r>
              <a:rPr lang="en-US" b="0" dirty="0" err="1">
                <a:effectLst/>
              </a:rPr>
              <a:t>inplace</a:t>
            </a:r>
            <a:r>
              <a:rPr lang="en-US" b="0" dirty="0">
                <a:effectLst/>
              </a:rPr>
              <a:t>=True)</a:t>
            </a:r>
          </a:p>
          <a:p>
            <a:r>
              <a:rPr lang="en-US" b="0" dirty="0">
                <a:effectLst/>
              </a:rPr>
              <a:t>print(</a:t>
            </a:r>
            <a:r>
              <a:rPr lang="en-US" b="0" dirty="0" err="1">
                <a:effectLst/>
              </a:rPr>
              <a:t>data_berlin</a:t>
            </a:r>
            <a:r>
              <a:rPr lang="en-US" b="0" dirty="0">
                <a:effectLst/>
              </a:rPr>
              <a:t>[cols].</a:t>
            </a:r>
            <a:r>
              <a:rPr lang="en-US" b="0" dirty="0" err="1">
                <a:effectLst/>
              </a:rPr>
              <a:t>isna</a:t>
            </a:r>
            <a:r>
              <a:rPr lang="en-US" b="0" dirty="0">
                <a:effectLst/>
              </a:rPr>
              <a:t>().sum())</a:t>
            </a:r>
          </a:p>
        </p:txBody>
      </p:sp>
      <p:sp>
        <p:nvSpPr>
          <p:cNvPr id="7" name="TextBox 6">
            <a:extLst>
              <a:ext uri="{FF2B5EF4-FFF2-40B4-BE49-F238E27FC236}">
                <a16:creationId xmlns:a16="http://schemas.microsoft.com/office/drawing/2014/main" id="{CF529772-9FCA-8C01-A059-BA58C6B1AC3F}"/>
              </a:ext>
            </a:extLst>
          </p:cNvPr>
          <p:cNvSpPr txBox="1"/>
          <p:nvPr/>
        </p:nvSpPr>
        <p:spPr>
          <a:xfrm>
            <a:off x="3906901" y="4474689"/>
            <a:ext cx="4156651" cy="461665"/>
          </a:xfrm>
          <a:prstGeom prst="rect">
            <a:avLst/>
          </a:prstGeom>
          <a:noFill/>
        </p:spPr>
        <p:txBody>
          <a:bodyPr wrap="none" rtlCol="0">
            <a:spAutoFit/>
          </a:bodyPr>
          <a:lstStyle/>
          <a:p>
            <a:r>
              <a:rPr lang="pl-PL" sz="2400" u="sng" dirty="0"/>
              <a:t>Replace </a:t>
            </a:r>
            <a:r>
              <a:rPr lang="pl-PL" sz="2400" u="sng" dirty="0" err="1"/>
              <a:t>NaN</a:t>
            </a:r>
            <a:r>
              <a:rPr lang="pl-PL" sz="2400" u="sng" dirty="0"/>
              <a:t> values with </a:t>
            </a:r>
            <a:r>
              <a:rPr lang="pl-PL" sz="2400" u="sng" dirty="0" err="1"/>
              <a:t>means</a:t>
            </a:r>
            <a:endParaRPr lang="en-US" sz="2400" u="sng" dirty="0"/>
          </a:p>
        </p:txBody>
      </p:sp>
    </p:spTree>
    <p:extLst>
      <p:ext uri="{BB962C8B-B14F-4D97-AF65-F5344CB8AC3E}">
        <p14:creationId xmlns:p14="http://schemas.microsoft.com/office/powerpoint/2010/main" val="99421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82B1-3AF9-D97E-BC2D-CDAC09DBF106}"/>
              </a:ext>
            </a:extLst>
          </p:cNvPr>
          <p:cNvSpPr>
            <a:spLocks noGrp="1"/>
          </p:cNvSpPr>
          <p:nvPr>
            <p:ph type="title"/>
          </p:nvPr>
        </p:nvSpPr>
        <p:spPr>
          <a:xfrm>
            <a:off x="838200" y="287067"/>
            <a:ext cx="10515600" cy="694241"/>
          </a:xfrm>
        </p:spPr>
        <p:txBody>
          <a:bodyPr>
            <a:normAutofit/>
          </a:bodyPr>
          <a:lstStyle/>
          <a:p>
            <a:pPr algn="ctr"/>
            <a:r>
              <a:rPr lang="pl-PL" sz="3600" b="1" dirty="0">
                <a:latin typeface="+mn-lt"/>
              </a:rPr>
              <a:t>Airbnb project - EDA  </a:t>
            </a:r>
            <a:r>
              <a:rPr lang="pl-PL" sz="3600" dirty="0"/>
              <a:t> </a:t>
            </a:r>
            <a:endParaRPr lang="en-US" sz="3600" dirty="0"/>
          </a:p>
        </p:txBody>
      </p:sp>
      <p:sp>
        <p:nvSpPr>
          <p:cNvPr id="6" name="TextBox 5">
            <a:extLst>
              <a:ext uri="{FF2B5EF4-FFF2-40B4-BE49-F238E27FC236}">
                <a16:creationId xmlns:a16="http://schemas.microsoft.com/office/drawing/2014/main" id="{9C008769-3A5B-2520-C39E-1C10DE589575}"/>
              </a:ext>
            </a:extLst>
          </p:cNvPr>
          <p:cNvSpPr txBox="1"/>
          <p:nvPr/>
        </p:nvSpPr>
        <p:spPr>
          <a:xfrm>
            <a:off x="4375252" y="5054552"/>
            <a:ext cx="2542171" cy="461665"/>
          </a:xfrm>
          <a:prstGeom prst="rect">
            <a:avLst/>
          </a:prstGeom>
          <a:noFill/>
        </p:spPr>
        <p:txBody>
          <a:bodyPr wrap="none" rtlCol="0">
            <a:spAutoFit/>
          </a:bodyPr>
          <a:lstStyle/>
          <a:p>
            <a:r>
              <a:rPr lang="pl-PL" sz="2400" u="sng" dirty="0"/>
              <a:t>Get </a:t>
            </a:r>
            <a:r>
              <a:rPr lang="pl-PL" sz="2400" u="sng" dirty="0" err="1"/>
              <a:t>rid</a:t>
            </a:r>
            <a:r>
              <a:rPr lang="pl-PL" sz="2400" u="sng" dirty="0"/>
              <a:t> of outliners</a:t>
            </a:r>
            <a:endParaRPr lang="en-US" sz="2400" u="sng" dirty="0"/>
          </a:p>
        </p:txBody>
      </p:sp>
      <p:sp>
        <p:nvSpPr>
          <p:cNvPr id="7" name="TextBox 6">
            <a:extLst>
              <a:ext uri="{FF2B5EF4-FFF2-40B4-BE49-F238E27FC236}">
                <a16:creationId xmlns:a16="http://schemas.microsoft.com/office/drawing/2014/main" id="{5129D906-7DEF-8A99-17C2-41428390789D}"/>
              </a:ext>
            </a:extLst>
          </p:cNvPr>
          <p:cNvSpPr txBox="1"/>
          <p:nvPr/>
        </p:nvSpPr>
        <p:spPr>
          <a:xfrm>
            <a:off x="925552" y="2564780"/>
            <a:ext cx="10628487" cy="1200329"/>
          </a:xfrm>
          <a:prstGeom prst="rect">
            <a:avLst/>
          </a:prstGeom>
          <a:noFill/>
        </p:spPr>
        <p:txBody>
          <a:bodyPr wrap="none" rtlCol="0">
            <a:spAutoFit/>
          </a:bodyPr>
          <a:lstStyle/>
          <a:p>
            <a:r>
              <a:rPr lang="en-US" b="0" dirty="0">
                <a:effectLst/>
              </a:rPr>
              <a:t># Preprocessing - get rid of outliers</a:t>
            </a:r>
          </a:p>
          <a:p>
            <a:r>
              <a:rPr lang="en-US" b="0" dirty="0">
                <a:effectLst/>
              </a:rPr>
              <a:t>print("99.7% properties have a price lower than {0: .2f}".format(</a:t>
            </a:r>
            <a:r>
              <a:rPr lang="en-US" b="0" dirty="0" err="1">
                <a:effectLst/>
              </a:rPr>
              <a:t>np.percentile</a:t>
            </a:r>
            <a:r>
              <a:rPr lang="en-US" b="0" dirty="0">
                <a:effectLst/>
              </a:rPr>
              <a:t>(</a:t>
            </a:r>
            <a:r>
              <a:rPr lang="en-US" b="0" dirty="0" err="1">
                <a:effectLst/>
              </a:rPr>
              <a:t>data_berlin.price</a:t>
            </a:r>
            <a:r>
              <a:rPr lang="en-US" b="0" dirty="0">
                <a:effectLst/>
              </a:rPr>
              <a:t>, 99.7)))</a:t>
            </a:r>
          </a:p>
          <a:p>
            <a:r>
              <a:rPr lang="en-US" b="0" dirty="0" err="1">
                <a:effectLst/>
              </a:rPr>
              <a:t>data_berlin</a:t>
            </a:r>
            <a:r>
              <a:rPr lang="en-US" b="0" dirty="0">
                <a:effectLst/>
              </a:rPr>
              <a:t> = </a:t>
            </a:r>
            <a:r>
              <a:rPr lang="en-US" b="0" dirty="0" err="1">
                <a:effectLst/>
              </a:rPr>
              <a:t>data_berlin</a:t>
            </a:r>
            <a:r>
              <a:rPr lang="en-US" b="0" dirty="0">
                <a:effectLst/>
              </a:rPr>
              <a:t>[(</a:t>
            </a:r>
            <a:r>
              <a:rPr lang="en-US" b="0" dirty="0" err="1">
                <a:effectLst/>
              </a:rPr>
              <a:t>data_berlin.price</a:t>
            </a:r>
            <a:r>
              <a:rPr lang="en-US" b="0" dirty="0">
                <a:effectLst/>
              </a:rPr>
              <a:t> &lt;= </a:t>
            </a:r>
            <a:r>
              <a:rPr lang="en-US" b="0" dirty="0" err="1">
                <a:effectLst/>
              </a:rPr>
              <a:t>np.percentile</a:t>
            </a:r>
            <a:r>
              <a:rPr lang="en-US" b="0" dirty="0">
                <a:effectLst/>
              </a:rPr>
              <a:t>(</a:t>
            </a:r>
            <a:r>
              <a:rPr lang="en-US" b="0" dirty="0" err="1">
                <a:effectLst/>
              </a:rPr>
              <a:t>data_berlin.price</a:t>
            </a:r>
            <a:r>
              <a:rPr lang="en-US" b="0" dirty="0">
                <a:effectLst/>
              </a:rPr>
              <a:t>, 99.7)) &amp; (</a:t>
            </a:r>
            <a:r>
              <a:rPr lang="en-US" b="0" dirty="0" err="1">
                <a:effectLst/>
              </a:rPr>
              <a:t>data_berlin.price</a:t>
            </a:r>
            <a:r>
              <a:rPr lang="en-US" b="0" dirty="0">
                <a:effectLst/>
              </a:rPr>
              <a:t> &gt; 0)]</a:t>
            </a:r>
          </a:p>
          <a:p>
            <a:endParaRPr lang="en-US" dirty="0"/>
          </a:p>
        </p:txBody>
      </p:sp>
    </p:spTree>
    <p:extLst>
      <p:ext uri="{BB962C8B-B14F-4D97-AF65-F5344CB8AC3E}">
        <p14:creationId xmlns:p14="http://schemas.microsoft.com/office/powerpoint/2010/main" val="1788080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BE19-B281-3D79-7BFC-AFA2CE4ABD50}"/>
              </a:ext>
            </a:extLst>
          </p:cNvPr>
          <p:cNvSpPr>
            <a:spLocks noGrp="1"/>
          </p:cNvSpPr>
          <p:nvPr>
            <p:ph type="title"/>
          </p:nvPr>
        </p:nvSpPr>
        <p:spPr>
          <a:xfrm>
            <a:off x="838200" y="365126"/>
            <a:ext cx="10515600" cy="518794"/>
          </a:xfrm>
        </p:spPr>
        <p:txBody>
          <a:bodyPr>
            <a:noAutofit/>
          </a:bodyPr>
          <a:lstStyle/>
          <a:p>
            <a:pPr algn="ctr"/>
            <a:r>
              <a:rPr lang="pl-PL" sz="3600" b="1" dirty="0">
                <a:latin typeface="+mn-lt"/>
              </a:rPr>
              <a:t>Data Exploration and Preparation  </a:t>
            </a:r>
            <a:endParaRPr lang="en-US" sz="3600" dirty="0"/>
          </a:p>
        </p:txBody>
      </p:sp>
      <p:sp>
        <p:nvSpPr>
          <p:cNvPr id="3" name="TextBox 2">
            <a:extLst>
              <a:ext uri="{FF2B5EF4-FFF2-40B4-BE49-F238E27FC236}">
                <a16:creationId xmlns:a16="http://schemas.microsoft.com/office/drawing/2014/main" id="{43B6022A-2263-32E1-B5D8-4E98E5F00A2B}"/>
              </a:ext>
            </a:extLst>
          </p:cNvPr>
          <p:cNvSpPr txBox="1"/>
          <p:nvPr/>
        </p:nvSpPr>
        <p:spPr>
          <a:xfrm>
            <a:off x="762000" y="1148080"/>
            <a:ext cx="2457660"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show_in_notebook</a:t>
            </a:r>
            <a:r>
              <a:rPr lang="pl-PL" b="1" dirty="0"/>
              <a:t>()</a:t>
            </a:r>
            <a:endParaRPr lang="en-US" b="1" dirty="0"/>
          </a:p>
        </p:txBody>
      </p:sp>
      <p:sp>
        <p:nvSpPr>
          <p:cNvPr id="4" name="TextBox 3">
            <a:extLst>
              <a:ext uri="{FF2B5EF4-FFF2-40B4-BE49-F238E27FC236}">
                <a16:creationId xmlns:a16="http://schemas.microsoft.com/office/drawing/2014/main" id="{6E473318-E6EB-6202-BBEA-CBD319F095E9}"/>
              </a:ext>
            </a:extLst>
          </p:cNvPr>
          <p:cNvSpPr txBox="1"/>
          <p:nvPr/>
        </p:nvSpPr>
        <p:spPr>
          <a:xfrm>
            <a:off x="7920927" y="1148080"/>
            <a:ext cx="3164841"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suggest_recommendations</a:t>
            </a:r>
            <a:r>
              <a:rPr lang="pl-PL" b="1" dirty="0"/>
              <a:t>()</a:t>
            </a:r>
            <a:endParaRPr lang="en-US" b="1" dirty="0"/>
          </a:p>
        </p:txBody>
      </p:sp>
      <p:pic>
        <p:nvPicPr>
          <p:cNvPr id="6" name="Graphic 5" descr="Warning with solid fill">
            <a:extLst>
              <a:ext uri="{FF2B5EF4-FFF2-40B4-BE49-F238E27FC236}">
                <a16:creationId xmlns:a16="http://schemas.microsoft.com/office/drawing/2014/main" id="{51105CF7-91E0-9357-2B4C-D71EB8DC6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 y="4232592"/>
            <a:ext cx="1449308" cy="1449308"/>
          </a:xfrm>
          <a:prstGeom prst="rect">
            <a:avLst/>
          </a:prstGeom>
        </p:spPr>
      </p:pic>
      <p:pic>
        <p:nvPicPr>
          <p:cNvPr id="7" name="Graphic 12" descr="Checkmark">
            <a:extLst>
              <a:ext uri="{FF2B5EF4-FFF2-40B4-BE49-F238E27FC236}">
                <a16:creationId xmlns:a16="http://schemas.microsoft.com/office/drawing/2014/main" id="{2B6A20EC-7792-609A-9A3D-EFC41A9BF0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52" y="1979693"/>
            <a:ext cx="1449307" cy="14493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TextBox 8">
            <a:extLst>
              <a:ext uri="{FF2B5EF4-FFF2-40B4-BE49-F238E27FC236}">
                <a16:creationId xmlns:a16="http://schemas.microsoft.com/office/drawing/2014/main" id="{09D7DFC1-451B-5D36-83F9-DC3EFB6F7B79}"/>
              </a:ext>
            </a:extLst>
          </p:cNvPr>
          <p:cNvSpPr txBox="1"/>
          <p:nvPr/>
        </p:nvSpPr>
        <p:spPr>
          <a:xfrm>
            <a:off x="2433179" y="4232592"/>
            <a:ext cx="7150057" cy="1477328"/>
          </a:xfrm>
          <a:prstGeom prst="rect">
            <a:avLst/>
          </a:prstGeom>
          <a:noFill/>
        </p:spPr>
        <p:txBody>
          <a:bodyPr wrap="square" rtlCol="0">
            <a:spAutoFit/>
          </a:bodyPr>
          <a:lstStyle/>
          <a:p>
            <a:pPr marL="285750" indent="-285750">
              <a:buFont typeface="Arial" panose="020B0604020202020204" pitchFamily="34" charset="0"/>
              <a:buChar char="•"/>
            </a:pPr>
            <a:r>
              <a:rPr lang="pl-PL" dirty="0" err="1"/>
              <a:t>Loading</a:t>
            </a:r>
            <a:r>
              <a:rPr lang="pl-PL" dirty="0"/>
              <a:t>/</a:t>
            </a:r>
            <a:r>
              <a:rPr lang="pl-PL" dirty="0" err="1"/>
              <a:t>Converting</a:t>
            </a:r>
            <a:r>
              <a:rPr lang="pl-PL" dirty="0"/>
              <a:t> a dataset with Oracle-ADS </a:t>
            </a:r>
            <a:r>
              <a:rPr lang="pl-PL" dirty="0" err="1"/>
              <a:t>DataFactory</a:t>
            </a:r>
            <a:r>
              <a:rPr lang="pl-PL" dirty="0"/>
              <a:t> can be much </a:t>
            </a:r>
            <a:r>
              <a:rPr lang="pl-PL" dirty="0" err="1"/>
              <a:t>slower</a:t>
            </a:r>
            <a:r>
              <a:rPr lang="pl-PL" dirty="0"/>
              <a:t> than </a:t>
            </a:r>
            <a:r>
              <a:rPr lang="pl-PL" dirty="0" err="1"/>
              <a:t>simple</a:t>
            </a:r>
            <a:r>
              <a:rPr lang="pl-PL" dirty="0"/>
              <a:t> </a:t>
            </a:r>
            <a:r>
              <a:rPr lang="pl-PL" dirty="0" err="1"/>
              <a:t>reading</a:t>
            </a:r>
            <a:r>
              <a:rPr lang="pl-PL" dirty="0"/>
              <a:t> </a:t>
            </a:r>
            <a:r>
              <a:rPr lang="pl-PL" dirty="0" err="1"/>
              <a:t>Pandas</a:t>
            </a:r>
            <a:r>
              <a:rPr lang="pl-PL" dirty="0"/>
              <a:t> dataframe</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You are </a:t>
            </a:r>
            <a:r>
              <a:rPr lang="pl-PL" dirty="0" err="1"/>
              <a:t>blocked</a:t>
            </a:r>
            <a:r>
              <a:rPr lang="pl-PL" dirty="0"/>
              <a:t> if Oracle-ADS </a:t>
            </a:r>
            <a:r>
              <a:rPr lang="pl-PL" dirty="0" err="1"/>
              <a:t>estimates</a:t>
            </a:r>
            <a:r>
              <a:rPr lang="pl-PL" dirty="0"/>
              <a:t> </a:t>
            </a:r>
            <a:r>
              <a:rPr lang="pl-PL" dirty="0" err="1"/>
              <a:t>allocated</a:t>
            </a:r>
            <a:r>
              <a:rPr lang="pl-PL" dirty="0"/>
              <a:t> </a:t>
            </a:r>
            <a:r>
              <a:rPr lang="pl-PL" dirty="0" err="1"/>
              <a:t>resources</a:t>
            </a:r>
            <a:r>
              <a:rPr lang="pl-PL" dirty="0"/>
              <a:t> in OCI for processing are not </a:t>
            </a:r>
            <a:r>
              <a:rPr lang="pl-PL" dirty="0" err="1"/>
              <a:t>enough</a:t>
            </a:r>
            <a:endParaRPr lang="en-US" dirty="0"/>
          </a:p>
        </p:txBody>
      </p:sp>
      <p:sp>
        <p:nvSpPr>
          <p:cNvPr id="10" name="TextBox 9">
            <a:extLst>
              <a:ext uri="{FF2B5EF4-FFF2-40B4-BE49-F238E27FC236}">
                <a16:creationId xmlns:a16="http://schemas.microsoft.com/office/drawing/2014/main" id="{27026F87-3709-EAA0-30D5-0C7BA0DF73C9}"/>
              </a:ext>
            </a:extLst>
          </p:cNvPr>
          <p:cNvSpPr txBox="1"/>
          <p:nvPr/>
        </p:nvSpPr>
        <p:spPr>
          <a:xfrm>
            <a:off x="2433179" y="1781572"/>
            <a:ext cx="7150057" cy="1754326"/>
          </a:xfrm>
          <a:prstGeom prst="rect">
            <a:avLst/>
          </a:prstGeom>
          <a:noFill/>
        </p:spPr>
        <p:txBody>
          <a:bodyPr wrap="square" rtlCol="0">
            <a:spAutoFit/>
          </a:bodyPr>
          <a:lstStyle/>
          <a:p>
            <a:pPr marL="285750" indent="-285750">
              <a:buFont typeface="Arial" panose="020B0604020202020204" pitchFamily="34" charset="0"/>
              <a:buChar char="•"/>
            </a:pPr>
            <a:r>
              <a:rPr lang="pl-PL" dirty="0"/>
              <a:t>Oracle-ADS helps with automation – </a:t>
            </a:r>
            <a:r>
              <a:rPr lang="pl-PL" dirty="0" err="1"/>
              <a:t>suggested</a:t>
            </a:r>
            <a:r>
              <a:rPr lang="pl-PL" dirty="0"/>
              <a:t> recommendations and </a:t>
            </a:r>
            <a:r>
              <a:rPr lang="pl-PL" dirty="0" err="1"/>
              <a:t>applying</a:t>
            </a:r>
            <a:r>
              <a:rPr lang="pl-PL" dirty="0"/>
              <a:t> if needed</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one-</a:t>
            </a:r>
            <a:r>
              <a:rPr lang="pl-PL" dirty="0" err="1"/>
              <a:t>liners</a:t>
            </a:r>
            <a:r>
              <a:rPr lang="pl-PL" dirty="0"/>
              <a:t> – do more with less </a:t>
            </a:r>
            <a:r>
              <a:rPr lang="pl-PL" dirty="0" err="1"/>
              <a:t>code</a:t>
            </a:r>
            <a:endParaRPr lang="pl-PL" dirty="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Data </a:t>
            </a:r>
            <a:r>
              <a:rPr lang="pl-PL" dirty="0" err="1"/>
              <a:t>profiling</a:t>
            </a:r>
            <a:r>
              <a:rPr lang="pl-PL" dirty="0"/>
              <a:t> and </a:t>
            </a:r>
            <a:r>
              <a:rPr lang="pl-PL" dirty="0" err="1"/>
              <a:t>visualisation</a:t>
            </a:r>
            <a:r>
              <a:rPr lang="pl-PL" dirty="0"/>
              <a:t> </a:t>
            </a:r>
            <a:endParaRPr lang="en-US" dirty="0"/>
          </a:p>
        </p:txBody>
      </p:sp>
      <p:sp>
        <p:nvSpPr>
          <p:cNvPr id="12" name="TextBox 11">
            <a:extLst>
              <a:ext uri="{FF2B5EF4-FFF2-40B4-BE49-F238E27FC236}">
                <a16:creationId xmlns:a16="http://schemas.microsoft.com/office/drawing/2014/main" id="{6031D4B4-DDF1-A767-6D1B-84FB83E45EC7}"/>
              </a:ext>
            </a:extLst>
          </p:cNvPr>
          <p:cNvSpPr txBox="1"/>
          <p:nvPr/>
        </p:nvSpPr>
        <p:spPr>
          <a:xfrm>
            <a:off x="2753360" y="5803224"/>
            <a:ext cx="8260080" cy="276999"/>
          </a:xfrm>
          <a:prstGeom prst="rect">
            <a:avLst/>
          </a:prstGeom>
          <a:noFill/>
        </p:spPr>
        <p:txBody>
          <a:bodyPr wrap="square">
            <a:spAutoFit/>
          </a:bodyPr>
          <a:lstStyle/>
          <a:p>
            <a:r>
              <a:rPr lang="en-US" sz="1200" b="0" i="1" dirty="0">
                <a:solidFill>
                  <a:srgbClr val="00B0F0"/>
                </a:solidFill>
                <a:effectLst/>
                <a:highlight>
                  <a:srgbClr val="E3F2FD"/>
                </a:highlight>
                <a:latin typeface="-apple-system"/>
              </a:rPr>
              <a:t>Not attempting to calculate correlations, too few cores (2) for wide dataset (96 columns) </a:t>
            </a:r>
            <a:r>
              <a:rPr lang="en-US" sz="1200" b="0" i="1" dirty="0" err="1">
                <a:solidFill>
                  <a:srgbClr val="00B0F0"/>
                </a:solidFill>
                <a:effectLst/>
                <a:highlight>
                  <a:srgbClr val="E3F2FD"/>
                </a:highlight>
                <a:latin typeface="-apple-system"/>
              </a:rPr>
              <a:t>berlin_ds.suggest_recommendations</a:t>
            </a:r>
            <a:r>
              <a:rPr lang="en-US" sz="1200" b="0" i="1" dirty="0">
                <a:solidFill>
                  <a:srgbClr val="00B0F0"/>
                </a:solidFill>
                <a:effectLst/>
                <a:highlight>
                  <a:srgbClr val="E3F2FD"/>
                </a:highlight>
                <a:latin typeface="-apple-system"/>
              </a:rPr>
              <a:t>()</a:t>
            </a:r>
            <a:endParaRPr lang="en-US" sz="1200" i="1" dirty="0">
              <a:solidFill>
                <a:srgbClr val="00B0F0"/>
              </a:solidFill>
            </a:endParaRPr>
          </a:p>
        </p:txBody>
      </p:sp>
    </p:spTree>
    <p:extLst>
      <p:ext uri="{BB962C8B-B14F-4D97-AF65-F5344CB8AC3E}">
        <p14:creationId xmlns:p14="http://schemas.microsoft.com/office/powerpoint/2010/main" val="365702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BE19-B281-3D79-7BFC-AFA2CE4ABD50}"/>
              </a:ext>
            </a:extLst>
          </p:cNvPr>
          <p:cNvSpPr>
            <a:spLocks noGrp="1"/>
          </p:cNvSpPr>
          <p:nvPr>
            <p:ph type="title"/>
          </p:nvPr>
        </p:nvSpPr>
        <p:spPr>
          <a:xfrm>
            <a:off x="838200" y="365126"/>
            <a:ext cx="10515600" cy="518794"/>
          </a:xfrm>
        </p:spPr>
        <p:txBody>
          <a:bodyPr>
            <a:noAutofit/>
          </a:bodyPr>
          <a:lstStyle/>
          <a:p>
            <a:pPr algn="ctr"/>
            <a:r>
              <a:rPr lang="pl-PL" sz="3600" b="1" dirty="0">
                <a:latin typeface="+mn-lt"/>
              </a:rPr>
              <a:t>Data Exploration and Preparation  </a:t>
            </a:r>
            <a:endParaRPr lang="en-US" sz="3600" dirty="0"/>
          </a:p>
        </p:txBody>
      </p:sp>
      <p:sp>
        <p:nvSpPr>
          <p:cNvPr id="3" name="TextBox 2">
            <a:extLst>
              <a:ext uri="{FF2B5EF4-FFF2-40B4-BE49-F238E27FC236}">
                <a16:creationId xmlns:a16="http://schemas.microsoft.com/office/drawing/2014/main" id="{43B6022A-2263-32E1-B5D8-4E98E5F00A2B}"/>
              </a:ext>
            </a:extLst>
          </p:cNvPr>
          <p:cNvSpPr txBox="1"/>
          <p:nvPr/>
        </p:nvSpPr>
        <p:spPr>
          <a:xfrm>
            <a:off x="762000" y="1148080"/>
            <a:ext cx="2420663" cy="369332"/>
          </a:xfrm>
          <a:prstGeom prst="rect">
            <a:avLst/>
          </a:prstGeom>
          <a:noFill/>
        </p:spPr>
        <p:txBody>
          <a:bodyPr wrap="none" rtlCol="0">
            <a:spAutoFit/>
          </a:bodyPr>
          <a:lstStyle/>
          <a:p>
            <a:pPr marL="285750" indent="-285750">
              <a:buFont typeface="Arial" panose="020B0604020202020204" pitchFamily="34" charset="0"/>
              <a:buChar char="•"/>
            </a:pPr>
            <a:r>
              <a:rPr lang="pl-PL" dirty="0" err="1"/>
              <a:t>show_in_notebook</a:t>
            </a:r>
            <a:r>
              <a:rPr lang="pl-PL" dirty="0"/>
              <a:t>()</a:t>
            </a:r>
            <a:endParaRPr lang="en-US" dirty="0"/>
          </a:p>
        </p:txBody>
      </p:sp>
      <p:pic>
        <p:nvPicPr>
          <p:cNvPr id="6" name="Picture 5">
            <a:extLst>
              <a:ext uri="{FF2B5EF4-FFF2-40B4-BE49-F238E27FC236}">
                <a16:creationId xmlns:a16="http://schemas.microsoft.com/office/drawing/2014/main" id="{25C3148F-5ACF-42D2-F8E0-9BA4BDD1082A}"/>
              </a:ext>
            </a:extLst>
          </p:cNvPr>
          <p:cNvPicPr>
            <a:picLocks noChangeAspect="1"/>
          </p:cNvPicPr>
          <p:nvPr/>
        </p:nvPicPr>
        <p:blipFill>
          <a:blip r:embed="rId3"/>
          <a:stretch>
            <a:fillRect/>
          </a:stretch>
        </p:blipFill>
        <p:spPr>
          <a:xfrm>
            <a:off x="0" y="1850475"/>
            <a:ext cx="5924876" cy="4502906"/>
          </a:xfrm>
          <a:prstGeom prst="rect">
            <a:avLst/>
          </a:prstGeom>
        </p:spPr>
      </p:pic>
      <p:pic>
        <p:nvPicPr>
          <p:cNvPr id="12" name="Picture 11">
            <a:extLst>
              <a:ext uri="{FF2B5EF4-FFF2-40B4-BE49-F238E27FC236}">
                <a16:creationId xmlns:a16="http://schemas.microsoft.com/office/drawing/2014/main" id="{C6A1A778-FAB7-B194-5097-43DCBE2B60CF}"/>
              </a:ext>
            </a:extLst>
          </p:cNvPr>
          <p:cNvPicPr>
            <a:picLocks noChangeAspect="1"/>
          </p:cNvPicPr>
          <p:nvPr/>
        </p:nvPicPr>
        <p:blipFill>
          <a:blip r:embed="rId4"/>
          <a:stretch>
            <a:fillRect/>
          </a:stretch>
        </p:blipFill>
        <p:spPr>
          <a:xfrm>
            <a:off x="7763419" y="1781572"/>
            <a:ext cx="2884261" cy="2679412"/>
          </a:xfrm>
          <a:prstGeom prst="rect">
            <a:avLst/>
          </a:prstGeom>
        </p:spPr>
      </p:pic>
      <p:pic>
        <p:nvPicPr>
          <p:cNvPr id="14" name="Picture 13">
            <a:extLst>
              <a:ext uri="{FF2B5EF4-FFF2-40B4-BE49-F238E27FC236}">
                <a16:creationId xmlns:a16="http://schemas.microsoft.com/office/drawing/2014/main" id="{0434FCF2-4327-24D0-4115-B17DC32708CD}"/>
              </a:ext>
            </a:extLst>
          </p:cNvPr>
          <p:cNvPicPr>
            <a:picLocks noChangeAspect="1"/>
          </p:cNvPicPr>
          <p:nvPr/>
        </p:nvPicPr>
        <p:blipFill>
          <a:blip r:embed="rId5"/>
          <a:stretch>
            <a:fillRect/>
          </a:stretch>
        </p:blipFill>
        <p:spPr>
          <a:xfrm>
            <a:off x="6026059" y="4460984"/>
            <a:ext cx="5543835" cy="1892397"/>
          </a:xfrm>
          <a:prstGeom prst="rect">
            <a:avLst/>
          </a:prstGeom>
        </p:spPr>
      </p:pic>
    </p:spTree>
    <p:extLst>
      <p:ext uri="{BB962C8B-B14F-4D97-AF65-F5344CB8AC3E}">
        <p14:creationId xmlns:p14="http://schemas.microsoft.com/office/powerpoint/2010/main" val="113201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BE19-B281-3D79-7BFC-AFA2CE4ABD50}"/>
              </a:ext>
            </a:extLst>
          </p:cNvPr>
          <p:cNvSpPr>
            <a:spLocks noGrp="1"/>
          </p:cNvSpPr>
          <p:nvPr>
            <p:ph type="title"/>
          </p:nvPr>
        </p:nvSpPr>
        <p:spPr>
          <a:xfrm>
            <a:off x="838200" y="365126"/>
            <a:ext cx="10515600" cy="518794"/>
          </a:xfrm>
        </p:spPr>
        <p:txBody>
          <a:bodyPr>
            <a:noAutofit/>
          </a:bodyPr>
          <a:lstStyle/>
          <a:p>
            <a:pPr algn="ctr"/>
            <a:r>
              <a:rPr lang="pl-PL" sz="3600" b="1" dirty="0">
                <a:latin typeface="+mn-lt"/>
              </a:rPr>
              <a:t>Data Exploration and Preparation  </a:t>
            </a:r>
            <a:endParaRPr lang="en-US" sz="3600" dirty="0"/>
          </a:p>
        </p:txBody>
      </p:sp>
      <p:sp>
        <p:nvSpPr>
          <p:cNvPr id="3" name="TextBox 2">
            <a:extLst>
              <a:ext uri="{FF2B5EF4-FFF2-40B4-BE49-F238E27FC236}">
                <a16:creationId xmlns:a16="http://schemas.microsoft.com/office/drawing/2014/main" id="{43B6022A-2263-32E1-B5D8-4E98E5F00A2B}"/>
              </a:ext>
            </a:extLst>
          </p:cNvPr>
          <p:cNvSpPr txBox="1"/>
          <p:nvPr/>
        </p:nvSpPr>
        <p:spPr>
          <a:xfrm>
            <a:off x="762000" y="1148080"/>
            <a:ext cx="2420663" cy="369332"/>
          </a:xfrm>
          <a:prstGeom prst="rect">
            <a:avLst/>
          </a:prstGeom>
          <a:noFill/>
        </p:spPr>
        <p:txBody>
          <a:bodyPr wrap="none" rtlCol="0">
            <a:spAutoFit/>
          </a:bodyPr>
          <a:lstStyle/>
          <a:p>
            <a:pPr marL="285750" indent="-285750">
              <a:buFont typeface="Arial" panose="020B0604020202020204" pitchFamily="34" charset="0"/>
              <a:buChar char="•"/>
            </a:pPr>
            <a:r>
              <a:rPr lang="pl-PL" dirty="0" err="1"/>
              <a:t>show_in_notebook</a:t>
            </a:r>
            <a:r>
              <a:rPr lang="pl-PL" dirty="0"/>
              <a:t>()</a:t>
            </a:r>
            <a:endParaRPr lang="en-US" dirty="0"/>
          </a:p>
        </p:txBody>
      </p:sp>
      <p:pic>
        <p:nvPicPr>
          <p:cNvPr id="5" name="Picture 4">
            <a:extLst>
              <a:ext uri="{FF2B5EF4-FFF2-40B4-BE49-F238E27FC236}">
                <a16:creationId xmlns:a16="http://schemas.microsoft.com/office/drawing/2014/main" id="{3B6FCDE8-3776-C436-2311-85036163BE03}"/>
              </a:ext>
            </a:extLst>
          </p:cNvPr>
          <p:cNvPicPr>
            <a:picLocks noChangeAspect="1"/>
          </p:cNvPicPr>
          <p:nvPr/>
        </p:nvPicPr>
        <p:blipFill>
          <a:blip r:embed="rId3"/>
          <a:stretch>
            <a:fillRect/>
          </a:stretch>
        </p:blipFill>
        <p:spPr>
          <a:xfrm>
            <a:off x="762000" y="1838857"/>
            <a:ext cx="8310880" cy="4594729"/>
          </a:xfrm>
          <a:prstGeom prst="rect">
            <a:avLst/>
          </a:prstGeom>
        </p:spPr>
      </p:pic>
      <p:pic>
        <p:nvPicPr>
          <p:cNvPr id="8" name="Picture 7">
            <a:extLst>
              <a:ext uri="{FF2B5EF4-FFF2-40B4-BE49-F238E27FC236}">
                <a16:creationId xmlns:a16="http://schemas.microsoft.com/office/drawing/2014/main" id="{716929E4-1B8C-8E03-44C9-580F6395DC50}"/>
              </a:ext>
            </a:extLst>
          </p:cNvPr>
          <p:cNvPicPr>
            <a:picLocks noChangeAspect="1"/>
          </p:cNvPicPr>
          <p:nvPr/>
        </p:nvPicPr>
        <p:blipFill>
          <a:blip r:embed="rId4"/>
          <a:stretch>
            <a:fillRect/>
          </a:stretch>
        </p:blipFill>
        <p:spPr>
          <a:xfrm>
            <a:off x="10226025" y="2835172"/>
            <a:ext cx="1203975" cy="3789782"/>
          </a:xfrm>
          <a:prstGeom prst="rect">
            <a:avLst/>
          </a:prstGeom>
        </p:spPr>
      </p:pic>
    </p:spTree>
    <p:extLst>
      <p:ext uri="{BB962C8B-B14F-4D97-AF65-F5344CB8AC3E}">
        <p14:creationId xmlns:p14="http://schemas.microsoft.com/office/powerpoint/2010/main" val="3201495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C661EE-C56E-AD69-678A-DB7C8A530CEC}"/>
              </a:ext>
            </a:extLst>
          </p:cNvPr>
          <p:cNvSpPr>
            <a:spLocks noGrp="1"/>
          </p:cNvSpPr>
          <p:nvPr>
            <p:ph type="title"/>
          </p:nvPr>
        </p:nvSpPr>
        <p:spPr>
          <a:xfrm>
            <a:off x="838200" y="141606"/>
            <a:ext cx="10515600" cy="518794"/>
          </a:xfrm>
        </p:spPr>
        <p:txBody>
          <a:bodyPr>
            <a:noAutofit/>
          </a:bodyPr>
          <a:lstStyle/>
          <a:p>
            <a:pPr algn="ctr"/>
            <a:r>
              <a:rPr lang="pl-PL" sz="3600" b="1" dirty="0">
                <a:latin typeface="+mn-lt"/>
              </a:rPr>
              <a:t>Data Exploration and Preparation  </a:t>
            </a:r>
            <a:endParaRPr lang="en-US" sz="3600" dirty="0"/>
          </a:p>
        </p:txBody>
      </p:sp>
      <p:sp>
        <p:nvSpPr>
          <p:cNvPr id="5" name="TextBox 4">
            <a:extLst>
              <a:ext uri="{FF2B5EF4-FFF2-40B4-BE49-F238E27FC236}">
                <a16:creationId xmlns:a16="http://schemas.microsoft.com/office/drawing/2014/main" id="{2D598CC8-2172-F10F-3B23-CC5193AA6AE7}"/>
              </a:ext>
            </a:extLst>
          </p:cNvPr>
          <p:cNvSpPr txBox="1"/>
          <p:nvPr/>
        </p:nvSpPr>
        <p:spPr>
          <a:xfrm rot="16200000">
            <a:off x="-744221" y="3167095"/>
            <a:ext cx="3164841"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suggest_recommendations</a:t>
            </a:r>
            <a:r>
              <a:rPr lang="pl-PL" b="1" dirty="0"/>
              <a:t>()</a:t>
            </a:r>
            <a:endParaRPr lang="en-US" b="1" dirty="0"/>
          </a:p>
        </p:txBody>
      </p:sp>
      <p:pic>
        <p:nvPicPr>
          <p:cNvPr id="7" name="Picture 6">
            <a:extLst>
              <a:ext uri="{FF2B5EF4-FFF2-40B4-BE49-F238E27FC236}">
                <a16:creationId xmlns:a16="http://schemas.microsoft.com/office/drawing/2014/main" id="{6CC99151-C072-944F-E34C-37C903C2972B}"/>
              </a:ext>
            </a:extLst>
          </p:cNvPr>
          <p:cNvPicPr>
            <a:picLocks noChangeAspect="1"/>
          </p:cNvPicPr>
          <p:nvPr/>
        </p:nvPicPr>
        <p:blipFill>
          <a:blip r:embed="rId3"/>
          <a:stretch>
            <a:fillRect/>
          </a:stretch>
        </p:blipFill>
        <p:spPr>
          <a:xfrm>
            <a:off x="1910080" y="762000"/>
            <a:ext cx="10159999" cy="5691096"/>
          </a:xfrm>
          <a:prstGeom prst="rect">
            <a:avLst/>
          </a:prstGeom>
        </p:spPr>
      </p:pic>
    </p:spTree>
    <p:extLst>
      <p:ext uri="{BB962C8B-B14F-4D97-AF65-F5344CB8AC3E}">
        <p14:creationId xmlns:p14="http://schemas.microsoft.com/office/powerpoint/2010/main" val="3282334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FB2FC9-BB73-D66B-14BA-9D948C3CBD0B}"/>
              </a:ext>
            </a:extLst>
          </p:cNvPr>
          <p:cNvSpPr txBox="1"/>
          <p:nvPr/>
        </p:nvSpPr>
        <p:spPr>
          <a:xfrm rot="16200000">
            <a:off x="-1028700" y="3167096"/>
            <a:ext cx="3164841" cy="369332"/>
          </a:xfrm>
          <a:prstGeom prst="rect">
            <a:avLst/>
          </a:prstGeom>
          <a:noFill/>
        </p:spPr>
        <p:txBody>
          <a:bodyPr wrap="none" rtlCol="0">
            <a:spAutoFit/>
          </a:bodyPr>
          <a:lstStyle/>
          <a:p>
            <a:pPr marL="285750" indent="-285750">
              <a:buFont typeface="Arial" panose="020B0604020202020204" pitchFamily="34" charset="0"/>
              <a:buChar char="•"/>
            </a:pPr>
            <a:r>
              <a:rPr lang="pl-PL" b="1" dirty="0" err="1"/>
              <a:t>suggest_recommendations</a:t>
            </a:r>
            <a:r>
              <a:rPr lang="pl-PL" b="1" dirty="0"/>
              <a:t>()</a:t>
            </a:r>
            <a:endParaRPr lang="en-US" b="1" dirty="0"/>
          </a:p>
        </p:txBody>
      </p:sp>
      <p:sp>
        <p:nvSpPr>
          <p:cNvPr id="5" name="Title 1">
            <a:extLst>
              <a:ext uri="{FF2B5EF4-FFF2-40B4-BE49-F238E27FC236}">
                <a16:creationId xmlns:a16="http://schemas.microsoft.com/office/drawing/2014/main" id="{F5D1FB3E-E9A9-84B6-E66C-6A75A7D5E23C}"/>
              </a:ext>
            </a:extLst>
          </p:cNvPr>
          <p:cNvSpPr>
            <a:spLocks noGrp="1"/>
          </p:cNvSpPr>
          <p:nvPr>
            <p:ph type="title"/>
          </p:nvPr>
        </p:nvSpPr>
        <p:spPr>
          <a:xfrm>
            <a:off x="1173480" y="243206"/>
            <a:ext cx="10515600" cy="518794"/>
          </a:xfrm>
        </p:spPr>
        <p:txBody>
          <a:bodyPr>
            <a:noAutofit/>
          </a:bodyPr>
          <a:lstStyle/>
          <a:p>
            <a:pPr algn="ctr"/>
            <a:r>
              <a:rPr lang="pl-PL" sz="3600" b="1" dirty="0">
                <a:latin typeface="+mn-lt"/>
              </a:rPr>
              <a:t>Data Exploration and Preparation  </a:t>
            </a:r>
            <a:endParaRPr lang="en-US" sz="3600" dirty="0"/>
          </a:p>
        </p:txBody>
      </p:sp>
      <p:grpSp>
        <p:nvGrpSpPr>
          <p:cNvPr id="13" name="Group 12">
            <a:extLst>
              <a:ext uri="{FF2B5EF4-FFF2-40B4-BE49-F238E27FC236}">
                <a16:creationId xmlns:a16="http://schemas.microsoft.com/office/drawing/2014/main" id="{EB5EFF16-663D-B0A7-0E48-68054AC8EFA5}"/>
              </a:ext>
            </a:extLst>
          </p:cNvPr>
          <p:cNvGrpSpPr/>
          <p:nvPr/>
        </p:nvGrpSpPr>
        <p:grpSpPr>
          <a:xfrm>
            <a:off x="1026160" y="1271500"/>
            <a:ext cx="4734560" cy="3164842"/>
            <a:chOff x="1026160" y="854940"/>
            <a:chExt cx="4734560" cy="3164842"/>
          </a:xfrm>
        </p:grpSpPr>
        <p:sp>
          <p:nvSpPr>
            <p:cNvPr id="6" name="Rectangle: Rounded Corners 5">
              <a:extLst>
                <a:ext uri="{FF2B5EF4-FFF2-40B4-BE49-F238E27FC236}">
                  <a16:creationId xmlns:a16="http://schemas.microsoft.com/office/drawing/2014/main" id="{9D5BC296-1554-7D65-81B3-8847A05D0CFB}"/>
                </a:ext>
              </a:extLst>
            </p:cNvPr>
            <p:cNvSpPr/>
            <p:nvPr/>
          </p:nvSpPr>
          <p:spPr>
            <a:xfrm>
              <a:off x="1026160" y="854940"/>
              <a:ext cx="4734560" cy="316484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CF993DB-1A5F-B985-3656-4F5A546F7305}"/>
                </a:ext>
              </a:extLst>
            </p:cNvPr>
            <p:cNvSpPr txBox="1"/>
            <p:nvPr/>
          </p:nvSpPr>
          <p:spPr>
            <a:xfrm>
              <a:off x="2692400" y="1016000"/>
              <a:ext cx="1343638" cy="523220"/>
            </a:xfrm>
            <a:prstGeom prst="rect">
              <a:avLst/>
            </a:prstGeom>
            <a:noFill/>
          </p:spPr>
          <p:txBody>
            <a:bodyPr wrap="none" rtlCol="0">
              <a:spAutoFit/>
            </a:bodyPr>
            <a:lstStyle/>
            <a:p>
              <a:r>
                <a:rPr lang="pl-PL" sz="2800" b="1" i="1" dirty="0"/>
                <a:t>Manual</a:t>
              </a:r>
              <a:endParaRPr lang="en-US" sz="2800" b="1" i="1" dirty="0"/>
            </a:p>
          </p:txBody>
        </p:sp>
        <p:sp>
          <p:nvSpPr>
            <p:cNvPr id="8" name="TextBox 7">
              <a:extLst>
                <a:ext uri="{FF2B5EF4-FFF2-40B4-BE49-F238E27FC236}">
                  <a16:creationId xmlns:a16="http://schemas.microsoft.com/office/drawing/2014/main" id="{8A983B0A-F41B-6629-90F0-C2FDC03CD322}"/>
                </a:ext>
              </a:extLst>
            </p:cNvPr>
            <p:cNvSpPr txBox="1"/>
            <p:nvPr/>
          </p:nvSpPr>
          <p:spPr>
            <a:xfrm>
              <a:off x="1173480" y="2066052"/>
              <a:ext cx="4501745" cy="1200329"/>
            </a:xfrm>
            <a:prstGeom prst="rect">
              <a:avLst/>
            </a:prstGeom>
            <a:noFill/>
          </p:spPr>
          <p:txBody>
            <a:bodyPr wrap="none" rtlCol="0">
              <a:spAutoFit/>
            </a:bodyPr>
            <a:lstStyle/>
            <a:p>
              <a:pPr marL="285750" indent="-285750">
                <a:buFont typeface="Wingdings" panose="05000000000000000000" pitchFamily="2" charset="2"/>
                <a:buChar char="Ø"/>
              </a:pPr>
              <a:r>
                <a:rPr lang="pl-PL" dirty="0"/>
                <a:t>We could </a:t>
              </a:r>
              <a:r>
                <a:rPr lang="pl-PL" dirty="0" err="1"/>
                <a:t>choose</a:t>
              </a:r>
              <a:r>
                <a:rPr lang="pl-PL" dirty="0"/>
                <a:t> which recommendations </a:t>
              </a:r>
            </a:p>
            <a:p>
              <a:r>
                <a:rPr lang="pl-PL" dirty="0"/>
                <a:t>to implement</a:t>
              </a:r>
            </a:p>
            <a:p>
              <a:endParaRPr lang="pl-PL" dirty="0"/>
            </a:p>
            <a:p>
              <a:pPr marL="285750" indent="-285750">
                <a:buFont typeface="Wingdings" panose="05000000000000000000" pitchFamily="2" charset="2"/>
                <a:buChar char="Ø"/>
              </a:pPr>
              <a:r>
                <a:rPr lang="pl-PL" dirty="0"/>
                <a:t>Code provided for </a:t>
              </a:r>
              <a:r>
                <a:rPr lang="pl-PL" dirty="0" err="1"/>
                <a:t>implementation</a:t>
              </a:r>
              <a:endParaRPr lang="en-US" dirty="0"/>
            </a:p>
          </p:txBody>
        </p:sp>
      </p:grpSp>
      <p:grpSp>
        <p:nvGrpSpPr>
          <p:cNvPr id="12" name="Group 11">
            <a:extLst>
              <a:ext uri="{FF2B5EF4-FFF2-40B4-BE49-F238E27FC236}">
                <a16:creationId xmlns:a16="http://schemas.microsoft.com/office/drawing/2014/main" id="{9E269DC9-A966-1AE5-7411-01B39DA22CA8}"/>
              </a:ext>
            </a:extLst>
          </p:cNvPr>
          <p:cNvGrpSpPr/>
          <p:nvPr/>
        </p:nvGrpSpPr>
        <p:grpSpPr>
          <a:xfrm>
            <a:off x="6048493" y="3429000"/>
            <a:ext cx="5908040" cy="2508020"/>
            <a:chOff x="5914906" y="2257020"/>
            <a:chExt cx="5908040" cy="2508020"/>
          </a:xfrm>
        </p:grpSpPr>
        <p:sp>
          <p:nvSpPr>
            <p:cNvPr id="9" name="Rectangle: Rounded Corners 8">
              <a:extLst>
                <a:ext uri="{FF2B5EF4-FFF2-40B4-BE49-F238E27FC236}">
                  <a16:creationId xmlns:a16="http://schemas.microsoft.com/office/drawing/2014/main" id="{4D8273AC-E3BE-3B69-4E87-93A48F0F4C46}"/>
                </a:ext>
              </a:extLst>
            </p:cNvPr>
            <p:cNvSpPr/>
            <p:nvPr/>
          </p:nvSpPr>
          <p:spPr>
            <a:xfrm>
              <a:off x="5914906" y="2257020"/>
              <a:ext cx="5908040" cy="250802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6A03A57-B74D-D233-61ED-D554C2B4ED6B}"/>
                </a:ext>
              </a:extLst>
            </p:cNvPr>
            <p:cNvSpPr txBox="1"/>
            <p:nvPr/>
          </p:nvSpPr>
          <p:spPr>
            <a:xfrm>
              <a:off x="8077200" y="2404606"/>
              <a:ext cx="1740541" cy="523220"/>
            </a:xfrm>
            <a:prstGeom prst="rect">
              <a:avLst/>
            </a:prstGeom>
            <a:noFill/>
          </p:spPr>
          <p:txBody>
            <a:bodyPr wrap="none" rtlCol="0">
              <a:spAutoFit/>
            </a:bodyPr>
            <a:lstStyle/>
            <a:p>
              <a:r>
                <a:rPr lang="pl-PL" sz="2800" b="1" i="1" dirty="0"/>
                <a:t>Automatic</a:t>
              </a:r>
              <a:endParaRPr lang="en-US" sz="2800" b="1" i="1" dirty="0"/>
            </a:p>
          </p:txBody>
        </p:sp>
        <p:sp>
          <p:nvSpPr>
            <p:cNvPr id="11" name="TextBox 10">
              <a:extLst>
                <a:ext uri="{FF2B5EF4-FFF2-40B4-BE49-F238E27FC236}">
                  <a16:creationId xmlns:a16="http://schemas.microsoft.com/office/drawing/2014/main" id="{4FB1C311-C408-D247-CC0B-332713E73587}"/>
                </a:ext>
              </a:extLst>
            </p:cNvPr>
            <p:cNvSpPr txBox="1"/>
            <p:nvPr/>
          </p:nvSpPr>
          <p:spPr>
            <a:xfrm>
              <a:off x="6048493" y="3173383"/>
              <a:ext cx="5559022" cy="1477328"/>
            </a:xfrm>
            <a:prstGeom prst="rect">
              <a:avLst/>
            </a:prstGeom>
            <a:noFill/>
          </p:spPr>
          <p:txBody>
            <a:bodyPr wrap="none" rtlCol="0">
              <a:spAutoFit/>
            </a:bodyPr>
            <a:lstStyle/>
            <a:p>
              <a:pPr marL="285750" indent="-285750">
                <a:buFont typeface="Wingdings" panose="05000000000000000000" pitchFamily="2" charset="2"/>
                <a:buChar char="Ø"/>
              </a:pPr>
              <a:r>
                <a:rPr lang="pl-PL" dirty="0"/>
                <a:t>Oracle-ADS </a:t>
              </a:r>
              <a:r>
                <a:rPr lang="pl-PL" dirty="0" err="1"/>
                <a:t>provides</a:t>
              </a:r>
              <a:r>
                <a:rPr lang="pl-PL" dirty="0"/>
                <a:t> </a:t>
              </a:r>
              <a:r>
                <a:rPr lang="pl-PL" dirty="0" err="1"/>
                <a:t>auto_transform</a:t>
              </a:r>
              <a:r>
                <a:rPr lang="pl-PL" dirty="0"/>
                <a:t> </a:t>
              </a:r>
              <a:r>
                <a:rPr lang="pl-PL" dirty="0" err="1"/>
                <a:t>function</a:t>
              </a:r>
              <a:endParaRPr lang="pl-PL" dirty="0"/>
            </a:p>
            <a:p>
              <a:endParaRPr lang="pl-PL" dirty="0"/>
            </a:p>
            <a:p>
              <a:pPr marL="285750" indent="-285750">
                <a:buFont typeface="Wingdings" panose="05000000000000000000" pitchFamily="2" charset="2"/>
                <a:buChar char="Ø"/>
              </a:pPr>
              <a:r>
                <a:rPr lang="pl-PL" dirty="0"/>
                <a:t>All </a:t>
              </a:r>
              <a:r>
                <a:rPr lang="pl-PL" dirty="0" err="1"/>
                <a:t>recommendation</a:t>
              </a:r>
              <a:r>
                <a:rPr lang="pl-PL" dirty="0"/>
                <a:t> </a:t>
              </a:r>
              <a:r>
                <a:rPr lang="pl-PL" dirty="0" err="1"/>
                <a:t>implemented</a:t>
              </a:r>
              <a:r>
                <a:rPr lang="pl-PL" dirty="0"/>
                <a:t> (</a:t>
              </a:r>
              <a:r>
                <a:rPr lang="pl-PL" dirty="0" err="1"/>
                <a:t>actions</a:t>
              </a:r>
              <a:r>
                <a:rPr lang="pl-PL" dirty="0"/>
                <a:t> </a:t>
              </a:r>
              <a:r>
                <a:rPr lang="pl-PL" dirty="0" err="1"/>
                <a:t>suggested</a:t>
              </a:r>
              <a:r>
                <a:rPr lang="pl-PL" dirty="0"/>
                <a:t>)</a:t>
              </a:r>
            </a:p>
            <a:p>
              <a:pPr marL="285750" indent="-285750">
                <a:buFont typeface="Wingdings" panose="05000000000000000000" pitchFamily="2" charset="2"/>
                <a:buChar char="Ø"/>
              </a:pPr>
              <a:endParaRPr lang="pl-PL" dirty="0"/>
            </a:p>
            <a:p>
              <a:pPr marL="285750" indent="-285750">
                <a:buFont typeface="Wingdings" panose="05000000000000000000" pitchFamily="2" charset="2"/>
                <a:buChar char="Ø"/>
              </a:pPr>
              <a:r>
                <a:rPr lang="pl-PL" dirty="0" err="1"/>
                <a:t>Pick</a:t>
              </a:r>
              <a:r>
                <a:rPr lang="pl-PL" dirty="0"/>
                <a:t> </a:t>
              </a:r>
              <a:r>
                <a:rPr lang="pl-PL" dirty="0" err="1"/>
                <a:t>up</a:t>
              </a:r>
              <a:r>
                <a:rPr lang="pl-PL" dirty="0"/>
                <a:t> recommendations – not </a:t>
              </a:r>
              <a:r>
                <a:rPr lang="pl-PL" dirty="0" err="1"/>
                <a:t>possible</a:t>
              </a:r>
              <a:r>
                <a:rPr lang="pl-PL" dirty="0"/>
                <a:t> </a:t>
              </a:r>
              <a:endParaRPr lang="en-US" dirty="0"/>
            </a:p>
          </p:txBody>
        </p:sp>
      </p:grpSp>
    </p:spTree>
    <p:extLst>
      <p:ext uri="{BB962C8B-B14F-4D97-AF65-F5344CB8AC3E}">
        <p14:creationId xmlns:p14="http://schemas.microsoft.com/office/powerpoint/2010/main" val="421257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8924-39C8-1E98-0B21-B71F04349AC5}"/>
              </a:ext>
            </a:extLst>
          </p:cNvPr>
          <p:cNvSpPr>
            <a:spLocks noGrp="1"/>
          </p:cNvSpPr>
          <p:nvPr>
            <p:ph type="title"/>
          </p:nvPr>
        </p:nvSpPr>
        <p:spPr>
          <a:xfrm>
            <a:off x="838200" y="365125"/>
            <a:ext cx="10515600" cy="681355"/>
          </a:xfrm>
        </p:spPr>
        <p:txBody>
          <a:bodyPr>
            <a:normAutofit/>
          </a:bodyPr>
          <a:lstStyle/>
          <a:p>
            <a:pPr algn="ctr"/>
            <a:r>
              <a:rPr lang="pl-PL" sz="3600" b="1" dirty="0">
                <a:latin typeface="+mn-lt"/>
              </a:rPr>
              <a:t>Modeling &amp; Validation</a:t>
            </a:r>
            <a:endParaRPr lang="en-US" sz="3600" b="1" dirty="0">
              <a:latin typeface="+mn-lt"/>
            </a:endParaRPr>
          </a:p>
        </p:txBody>
      </p:sp>
      <p:sp>
        <p:nvSpPr>
          <p:cNvPr id="5" name="Oval 4">
            <a:extLst>
              <a:ext uri="{FF2B5EF4-FFF2-40B4-BE49-F238E27FC236}">
                <a16:creationId xmlns:a16="http://schemas.microsoft.com/office/drawing/2014/main" id="{69B23FEA-A9B2-B134-1C3C-67DEAAF6FBC5}"/>
              </a:ext>
            </a:extLst>
          </p:cNvPr>
          <p:cNvSpPr/>
          <p:nvPr/>
        </p:nvSpPr>
        <p:spPr>
          <a:xfrm>
            <a:off x="338706" y="153272"/>
            <a:ext cx="1573350" cy="110506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Modeling</a:t>
            </a:r>
            <a:endParaRPr lang="en-US" dirty="0"/>
          </a:p>
        </p:txBody>
      </p:sp>
      <p:sp>
        <p:nvSpPr>
          <p:cNvPr id="6" name="TextBox 5">
            <a:extLst>
              <a:ext uri="{FF2B5EF4-FFF2-40B4-BE49-F238E27FC236}">
                <a16:creationId xmlns:a16="http://schemas.microsoft.com/office/drawing/2014/main" id="{51E2471E-FD71-068A-91D2-15EA268FEC9E}"/>
              </a:ext>
            </a:extLst>
          </p:cNvPr>
          <p:cNvSpPr txBox="1"/>
          <p:nvPr/>
        </p:nvSpPr>
        <p:spPr>
          <a:xfrm>
            <a:off x="2285767" y="1980620"/>
            <a:ext cx="1689565" cy="369332"/>
          </a:xfrm>
          <a:prstGeom prst="rect">
            <a:avLst/>
          </a:prstGeom>
          <a:noFill/>
        </p:spPr>
        <p:txBody>
          <a:bodyPr wrap="none" rtlCol="0">
            <a:spAutoFit/>
          </a:bodyPr>
          <a:lstStyle/>
          <a:p>
            <a:r>
              <a:rPr lang="pl-PL" dirty="0"/>
              <a:t>Training Process</a:t>
            </a:r>
            <a:endParaRPr lang="en-US" dirty="0"/>
          </a:p>
        </p:txBody>
      </p:sp>
      <p:pic>
        <p:nvPicPr>
          <p:cNvPr id="7" name="Picture 6">
            <a:extLst>
              <a:ext uri="{FF2B5EF4-FFF2-40B4-BE49-F238E27FC236}">
                <a16:creationId xmlns:a16="http://schemas.microsoft.com/office/drawing/2014/main" id="{1D20A94A-FBF1-7975-0872-4F62B65AEEAC}"/>
              </a:ext>
            </a:extLst>
          </p:cNvPr>
          <p:cNvPicPr>
            <a:picLocks noChangeAspect="1"/>
          </p:cNvPicPr>
          <p:nvPr/>
        </p:nvPicPr>
        <p:blipFill>
          <a:blip r:embed="rId3"/>
          <a:stretch>
            <a:fillRect/>
          </a:stretch>
        </p:blipFill>
        <p:spPr>
          <a:xfrm>
            <a:off x="294640" y="2437793"/>
            <a:ext cx="5671820" cy="3463948"/>
          </a:xfrm>
          <a:prstGeom prst="rect">
            <a:avLst/>
          </a:prstGeom>
        </p:spPr>
      </p:pic>
      <p:sp>
        <p:nvSpPr>
          <p:cNvPr id="8" name="Rectangle: Rounded Corners 7">
            <a:extLst>
              <a:ext uri="{FF2B5EF4-FFF2-40B4-BE49-F238E27FC236}">
                <a16:creationId xmlns:a16="http://schemas.microsoft.com/office/drawing/2014/main" id="{FF7DF717-E359-D07E-13C9-6699F61330E5}"/>
              </a:ext>
            </a:extLst>
          </p:cNvPr>
          <p:cNvSpPr/>
          <p:nvPr/>
        </p:nvSpPr>
        <p:spPr>
          <a:xfrm>
            <a:off x="6532880" y="1527003"/>
            <a:ext cx="4201160" cy="146186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lumMod val="75000"/>
                    <a:lumOff val="25000"/>
                  </a:schemeClr>
                </a:solidFill>
              </a:rPr>
              <a:t>Find the </a:t>
            </a:r>
            <a:r>
              <a:rPr lang="pl-PL" dirty="0" err="1">
                <a:solidFill>
                  <a:schemeClr val="tx1">
                    <a:lumMod val="75000"/>
                    <a:lumOff val="25000"/>
                  </a:schemeClr>
                </a:solidFill>
              </a:rPr>
              <a:t>best</a:t>
            </a:r>
            <a:r>
              <a:rPr lang="pl-PL" dirty="0">
                <a:solidFill>
                  <a:schemeClr val="tx1">
                    <a:lumMod val="75000"/>
                    <a:lumOff val="25000"/>
                  </a:schemeClr>
                </a:solidFill>
              </a:rPr>
              <a:t> algorithms – maximize prediction / </a:t>
            </a:r>
            <a:r>
              <a:rPr lang="pl-PL" dirty="0" err="1">
                <a:solidFill>
                  <a:schemeClr val="tx1">
                    <a:lumMod val="75000"/>
                    <a:lumOff val="25000"/>
                  </a:schemeClr>
                </a:solidFill>
              </a:rPr>
              <a:t>interpretaion</a:t>
            </a:r>
            <a:r>
              <a:rPr lang="pl-PL" dirty="0">
                <a:solidFill>
                  <a:schemeClr val="tx1">
                    <a:lumMod val="75000"/>
                    <a:lumOff val="25000"/>
                  </a:schemeClr>
                </a:solidFill>
              </a:rPr>
              <a:t> / performance / </a:t>
            </a:r>
            <a:r>
              <a:rPr lang="pl-PL" dirty="0" err="1">
                <a:solidFill>
                  <a:schemeClr val="tx1">
                    <a:lumMod val="75000"/>
                    <a:lumOff val="25000"/>
                  </a:schemeClr>
                </a:solidFill>
              </a:rPr>
              <a:t>resource</a:t>
            </a:r>
            <a:r>
              <a:rPr lang="pl-PL" dirty="0">
                <a:solidFill>
                  <a:schemeClr val="tx1">
                    <a:lumMod val="75000"/>
                    <a:lumOff val="25000"/>
                  </a:schemeClr>
                </a:solidFill>
              </a:rPr>
              <a:t> </a:t>
            </a:r>
            <a:r>
              <a:rPr lang="pl-PL" dirty="0" err="1">
                <a:solidFill>
                  <a:schemeClr val="tx1">
                    <a:lumMod val="75000"/>
                    <a:lumOff val="25000"/>
                  </a:schemeClr>
                </a:solidFill>
              </a:rPr>
              <a:t>usage</a:t>
            </a:r>
            <a:r>
              <a:rPr lang="pl-PL" dirty="0">
                <a:solidFill>
                  <a:schemeClr val="tx1">
                    <a:lumMod val="75000"/>
                    <a:lumOff val="25000"/>
                  </a:schemeClr>
                </a:solidFill>
              </a:rPr>
              <a:t> / time to response</a:t>
            </a:r>
            <a:endParaRPr lang="en-US"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77F0EEEC-AD3F-7131-DD7D-086CBD42D123}"/>
              </a:ext>
            </a:extLst>
          </p:cNvPr>
          <p:cNvSpPr/>
          <p:nvPr/>
        </p:nvSpPr>
        <p:spPr>
          <a:xfrm>
            <a:off x="6532880" y="3255977"/>
            <a:ext cx="4201160" cy="11893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lumMod val="75000"/>
                    <a:lumOff val="25000"/>
                  </a:schemeClr>
                </a:solidFill>
              </a:rPr>
              <a:t>Find the </a:t>
            </a:r>
            <a:r>
              <a:rPr lang="pl-PL" dirty="0" err="1">
                <a:solidFill>
                  <a:schemeClr val="tx1">
                    <a:lumMod val="75000"/>
                    <a:lumOff val="25000"/>
                  </a:schemeClr>
                </a:solidFill>
              </a:rPr>
              <a:t>best</a:t>
            </a:r>
            <a:r>
              <a:rPr lang="pl-PL" dirty="0">
                <a:solidFill>
                  <a:schemeClr val="tx1">
                    <a:lumMod val="75000"/>
                    <a:lumOff val="25000"/>
                  </a:schemeClr>
                </a:solidFill>
              </a:rPr>
              <a:t> </a:t>
            </a:r>
            <a:r>
              <a:rPr lang="pl-PL" dirty="0" err="1">
                <a:solidFill>
                  <a:schemeClr val="tx1">
                    <a:lumMod val="75000"/>
                    <a:lumOff val="25000"/>
                  </a:schemeClr>
                </a:solidFill>
              </a:rPr>
              <a:t>parameters</a:t>
            </a:r>
            <a:r>
              <a:rPr lang="pl-PL" dirty="0">
                <a:solidFill>
                  <a:schemeClr val="tx1">
                    <a:lumMod val="75000"/>
                    <a:lumOff val="25000"/>
                  </a:schemeClr>
                </a:solidFill>
              </a:rPr>
              <a:t> for algorithm – </a:t>
            </a:r>
            <a:r>
              <a:rPr lang="pl-PL" dirty="0" err="1">
                <a:solidFill>
                  <a:schemeClr val="tx1">
                    <a:lumMod val="75000"/>
                    <a:lumOff val="25000"/>
                  </a:schemeClr>
                </a:solidFill>
              </a:rPr>
              <a:t>they</a:t>
            </a:r>
            <a:r>
              <a:rPr lang="pl-PL" dirty="0">
                <a:solidFill>
                  <a:schemeClr val="tx1">
                    <a:lumMod val="75000"/>
                    <a:lumOff val="25000"/>
                  </a:schemeClr>
                </a:solidFill>
              </a:rPr>
              <a:t> are </a:t>
            </a:r>
            <a:r>
              <a:rPr lang="pl-PL" dirty="0" err="1">
                <a:solidFill>
                  <a:schemeClr val="tx1">
                    <a:lumMod val="75000"/>
                    <a:lumOff val="25000"/>
                  </a:schemeClr>
                </a:solidFill>
              </a:rPr>
              <a:t>called</a:t>
            </a:r>
            <a:r>
              <a:rPr lang="pl-PL" dirty="0">
                <a:solidFill>
                  <a:schemeClr val="tx1">
                    <a:lumMod val="75000"/>
                    <a:lumOff val="25000"/>
                  </a:schemeClr>
                </a:solidFill>
              </a:rPr>
              <a:t> hyperparameters</a:t>
            </a:r>
            <a:endParaRPr lang="en-US" dirty="0">
              <a:solidFill>
                <a:schemeClr val="tx1">
                  <a:lumMod val="75000"/>
                  <a:lumOff val="25000"/>
                </a:schemeClr>
              </a:solidFill>
            </a:endParaRPr>
          </a:p>
        </p:txBody>
      </p:sp>
      <p:sp>
        <p:nvSpPr>
          <p:cNvPr id="10" name="Rectangle: Rounded Corners 9">
            <a:extLst>
              <a:ext uri="{FF2B5EF4-FFF2-40B4-BE49-F238E27FC236}">
                <a16:creationId xmlns:a16="http://schemas.microsoft.com/office/drawing/2014/main" id="{5DE81456-3DD2-61BF-9B2A-4E58BA9AC4F6}"/>
              </a:ext>
            </a:extLst>
          </p:cNvPr>
          <p:cNvSpPr/>
          <p:nvPr/>
        </p:nvSpPr>
        <p:spPr>
          <a:xfrm>
            <a:off x="5966460" y="4712415"/>
            <a:ext cx="2496820" cy="79160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lumMod val="75000"/>
                    <a:lumOff val="25000"/>
                  </a:schemeClr>
                </a:solidFill>
              </a:rPr>
              <a:t>Interactive (</a:t>
            </a:r>
            <a:r>
              <a:rPr lang="pl-PL" dirty="0" err="1">
                <a:solidFill>
                  <a:schemeClr val="tx1">
                    <a:lumMod val="75000"/>
                    <a:lumOff val="25000"/>
                  </a:schemeClr>
                </a:solidFill>
              </a:rPr>
              <a:t>within</a:t>
            </a:r>
            <a:r>
              <a:rPr lang="pl-PL" dirty="0">
                <a:solidFill>
                  <a:schemeClr val="tx1">
                    <a:lumMod val="75000"/>
                    <a:lumOff val="25000"/>
                  </a:schemeClr>
                </a:solidFill>
              </a:rPr>
              <a:t> Notebook Session)</a:t>
            </a:r>
            <a:endParaRPr lang="en-US" dirty="0">
              <a:solidFill>
                <a:schemeClr val="tx1">
                  <a:lumMod val="75000"/>
                  <a:lumOff val="25000"/>
                </a:schemeClr>
              </a:solidFill>
            </a:endParaRPr>
          </a:p>
        </p:txBody>
      </p:sp>
      <p:sp>
        <p:nvSpPr>
          <p:cNvPr id="11" name="Rectangle: Rounded Corners 10">
            <a:extLst>
              <a:ext uri="{FF2B5EF4-FFF2-40B4-BE49-F238E27FC236}">
                <a16:creationId xmlns:a16="http://schemas.microsoft.com/office/drawing/2014/main" id="{2CA73506-286D-8F12-B871-217275F6D656}"/>
              </a:ext>
            </a:extLst>
          </p:cNvPr>
          <p:cNvSpPr/>
          <p:nvPr/>
        </p:nvSpPr>
        <p:spPr>
          <a:xfrm>
            <a:off x="8719820" y="4712415"/>
            <a:ext cx="2496820" cy="79160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solidFill>
                  <a:schemeClr val="tx1">
                    <a:lumMod val="75000"/>
                    <a:lumOff val="25000"/>
                  </a:schemeClr>
                </a:solidFill>
              </a:rPr>
              <a:t>Batch</a:t>
            </a:r>
            <a:r>
              <a:rPr lang="pl-PL" dirty="0">
                <a:solidFill>
                  <a:schemeClr val="tx1">
                    <a:lumMod val="75000"/>
                    <a:lumOff val="25000"/>
                  </a:schemeClr>
                </a:solidFill>
              </a:rPr>
              <a:t>/Job</a:t>
            </a:r>
            <a:endParaRPr lang="en-US" dirty="0">
              <a:solidFill>
                <a:schemeClr val="tx1">
                  <a:lumMod val="75000"/>
                  <a:lumOff val="25000"/>
                </a:schemeClr>
              </a:solidFill>
            </a:endParaRPr>
          </a:p>
        </p:txBody>
      </p:sp>
      <p:sp>
        <p:nvSpPr>
          <p:cNvPr id="12" name="Oval 11">
            <a:extLst>
              <a:ext uri="{FF2B5EF4-FFF2-40B4-BE49-F238E27FC236}">
                <a16:creationId xmlns:a16="http://schemas.microsoft.com/office/drawing/2014/main" id="{ED882169-1528-3DB1-97C4-55281D95F90B}"/>
              </a:ext>
            </a:extLst>
          </p:cNvPr>
          <p:cNvSpPr/>
          <p:nvPr/>
        </p:nvSpPr>
        <p:spPr>
          <a:xfrm>
            <a:off x="2094311" y="92617"/>
            <a:ext cx="1689565" cy="122637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Validation</a:t>
            </a:r>
            <a:endParaRPr lang="en-US" dirty="0"/>
          </a:p>
        </p:txBody>
      </p:sp>
    </p:spTree>
    <p:extLst>
      <p:ext uri="{BB962C8B-B14F-4D97-AF65-F5344CB8AC3E}">
        <p14:creationId xmlns:p14="http://schemas.microsoft.com/office/powerpoint/2010/main" val="2132529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E8A2A6-0357-8D49-C7EF-0AACD76C394C}"/>
              </a:ext>
            </a:extLst>
          </p:cNvPr>
          <p:cNvSpPr>
            <a:spLocks noGrp="1"/>
          </p:cNvSpPr>
          <p:nvPr>
            <p:ph type="title"/>
          </p:nvPr>
        </p:nvSpPr>
        <p:spPr>
          <a:xfrm>
            <a:off x="838200" y="365125"/>
            <a:ext cx="10515600" cy="681355"/>
          </a:xfrm>
        </p:spPr>
        <p:txBody>
          <a:bodyPr>
            <a:normAutofit/>
          </a:bodyPr>
          <a:lstStyle/>
          <a:p>
            <a:pPr algn="ctr"/>
            <a:r>
              <a:rPr lang="pl-PL" sz="3600" b="1" dirty="0">
                <a:latin typeface="+mn-lt"/>
              </a:rPr>
              <a:t>Deployment &amp; Monitoring</a:t>
            </a:r>
            <a:endParaRPr lang="en-US" sz="3600" b="1" dirty="0">
              <a:latin typeface="+mn-lt"/>
            </a:endParaRPr>
          </a:p>
        </p:txBody>
      </p:sp>
      <p:sp>
        <p:nvSpPr>
          <p:cNvPr id="5" name="Oval 4">
            <a:extLst>
              <a:ext uri="{FF2B5EF4-FFF2-40B4-BE49-F238E27FC236}">
                <a16:creationId xmlns:a16="http://schemas.microsoft.com/office/drawing/2014/main" id="{99970FA0-5B15-74CD-C8E6-9F6D186D3E9C}"/>
              </a:ext>
            </a:extLst>
          </p:cNvPr>
          <p:cNvSpPr/>
          <p:nvPr/>
        </p:nvSpPr>
        <p:spPr>
          <a:xfrm>
            <a:off x="1195414" y="201786"/>
            <a:ext cx="1926772" cy="122759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Deployment</a:t>
            </a:r>
            <a:endParaRPr lang="en-US" dirty="0"/>
          </a:p>
        </p:txBody>
      </p:sp>
      <p:sp>
        <p:nvSpPr>
          <p:cNvPr id="6" name="Oval 5">
            <a:extLst>
              <a:ext uri="{FF2B5EF4-FFF2-40B4-BE49-F238E27FC236}">
                <a16:creationId xmlns:a16="http://schemas.microsoft.com/office/drawing/2014/main" id="{D14446B7-E42D-0FCC-FFF2-81D8398B4C40}"/>
              </a:ext>
            </a:extLst>
          </p:cNvPr>
          <p:cNvSpPr/>
          <p:nvPr/>
        </p:nvSpPr>
        <p:spPr>
          <a:xfrm>
            <a:off x="9261725" y="201786"/>
            <a:ext cx="1926772" cy="122759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Monitoring</a:t>
            </a:r>
            <a:endParaRPr lang="en-US" dirty="0"/>
          </a:p>
        </p:txBody>
      </p:sp>
      <p:pic>
        <p:nvPicPr>
          <p:cNvPr id="8" name="Graphic 7" descr="Laptop with solid fill">
            <a:extLst>
              <a:ext uri="{FF2B5EF4-FFF2-40B4-BE49-F238E27FC236}">
                <a16:creationId xmlns:a16="http://schemas.microsoft.com/office/drawing/2014/main" id="{AA52F3F4-E7E9-B7B9-F68A-888B77FE16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147" y="3023985"/>
            <a:ext cx="1926771" cy="1926771"/>
          </a:xfrm>
          <a:prstGeom prst="rect">
            <a:avLst/>
          </a:prstGeom>
        </p:spPr>
      </p:pic>
      <p:sp>
        <p:nvSpPr>
          <p:cNvPr id="9" name="TextBox 8">
            <a:extLst>
              <a:ext uri="{FF2B5EF4-FFF2-40B4-BE49-F238E27FC236}">
                <a16:creationId xmlns:a16="http://schemas.microsoft.com/office/drawing/2014/main" id="{51710F07-4318-91A8-150D-0D7B924E1725}"/>
              </a:ext>
            </a:extLst>
          </p:cNvPr>
          <p:cNvSpPr txBox="1"/>
          <p:nvPr/>
        </p:nvSpPr>
        <p:spPr>
          <a:xfrm>
            <a:off x="3330222" y="2257778"/>
            <a:ext cx="1451038" cy="369332"/>
          </a:xfrm>
          <a:prstGeom prst="rect">
            <a:avLst/>
          </a:prstGeom>
          <a:noFill/>
        </p:spPr>
        <p:txBody>
          <a:bodyPr wrap="none" rtlCol="0">
            <a:spAutoFit/>
          </a:bodyPr>
          <a:lstStyle/>
          <a:p>
            <a:r>
              <a:rPr lang="pl-PL" dirty="0" err="1"/>
              <a:t>LoadBalancer</a:t>
            </a:r>
            <a:endParaRPr lang="en-US" dirty="0"/>
          </a:p>
        </p:txBody>
      </p:sp>
      <p:sp>
        <p:nvSpPr>
          <p:cNvPr id="10" name="TextBox 9">
            <a:extLst>
              <a:ext uri="{FF2B5EF4-FFF2-40B4-BE49-F238E27FC236}">
                <a16:creationId xmlns:a16="http://schemas.microsoft.com/office/drawing/2014/main" id="{7D5FC7A0-FCDB-2F4B-5182-60174616914B}"/>
              </a:ext>
            </a:extLst>
          </p:cNvPr>
          <p:cNvSpPr txBox="1"/>
          <p:nvPr/>
        </p:nvSpPr>
        <p:spPr>
          <a:xfrm>
            <a:off x="3330222" y="3208651"/>
            <a:ext cx="1816138" cy="369332"/>
          </a:xfrm>
          <a:prstGeom prst="rect">
            <a:avLst/>
          </a:prstGeom>
          <a:noFill/>
        </p:spPr>
        <p:txBody>
          <a:bodyPr wrap="none" rtlCol="0">
            <a:spAutoFit/>
          </a:bodyPr>
          <a:lstStyle/>
          <a:p>
            <a:r>
              <a:rPr lang="pl-PL" dirty="0"/>
              <a:t>VM </a:t>
            </a:r>
            <a:r>
              <a:rPr lang="pl-PL" dirty="0" err="1"/>
              <a:t>Instance</a:t>
            </a:r>
            <a:r>
              <a:rPr lang="pl-PL" dirty="0"/>
              <a:t> </a:t>
            </a:r>
            <a:r>
              <a:rPr lang="pl-PL" dirty="0" err="1"/>
              <a:t>Pool</a:t>
            </a:r>
            <a:endParaRPr lang="en-US" dirty="0"/>
          </a:p>
        </p:txBody>
      </p:sp>
      <p:sp>
        <p:nvSpPr>
          <p:cNvPr id="11" name="TextBox 10">
            <a:extLst>
              <a:ext uri="{FF2B5EF4-FFF2-40B4-BE49-F238E27FC236}">
                <a16:creationId xmlns:a16="http://schemas.microsoft.com/office/drawing/2014/main" id="{24077820-D8F0-14AF-3BEB-94EEA80FCE39}"/>
              </a:ext>
            </a:extLst>
          </p:cNvPr>
          <p:cNvSpPr txBox="1"/>
          <p:nvPr/>
        </p:nvSpPr>
        <p:spPr>
          <a:xfrm>
            <a:off x="3330222" y="3987371"/>
            <a:ext cx="3237425" cy="369332"/>
          </a:xfrm>
          <a:prstGeom prst="rect">
            <a:avLst/>
          </a:prstGeom>
          <a:noFill/>
        </p:spPr>
        <p:txBody>
          <a:bodyPr wrap="none" rtlCol="0">
            <a:spAutoFit/>
          </a:bodyPr>
          <a:lstStyle/>
          <a:p>
            <a:r>
              <a:rPr lang="pl-PL" dirty="0"/>
              <a:t>Model </a:t>
            </a:r>
            <a:r>
              <a:rPr lang="pl-PL" dirty="0" err="1"/>
              <a:t>Artificat</a:t>
            </a:r>
            <a:r>
              <a:rPr lang="pl-PL" dirty="0"/>
              <a:t> in Model </a:t>
            </a:r>
            <a:r>
              <a:rPr lang="pl-PL" dirty="0" err="1"/>
              <a:t>Catalog</a:t>
            </a:r>
            <a:endParaRPr lang="en-US" dirty="0"/>
          </a:p>
        </p:txBody>
      </p:sp>
      <p:sp>
        <p:nvSpPr>
          <p:cNvPr id="12" name="TextBox 11">
            <a:extLst>
              <a:ext uri="{FF2B5EF4-FFF2-40B4-BE49-F238E27FC236}">
                <a16:creationId xmlns:a16="http://schemas.microsoft.com/office/drawing/2014/main" id="{A0F4F7A7-40C0-EBF8-5DB4-AC873D34227C}"/>
              </a:ext>
            </a:extLst>
          </p:cNvPr>
          <p:cNvSpPr txBox="1"/>
          <p:nvPr/>
        </p:nvSpPr>
        <p:spPr>
          <a:xfrm>
            <a:off x="3330221" y="4789281"/>
            <a:ext cx="2044086" cy="369332"/>
          </a:xfrm>
          <a:prstGeom prst="rect">
            <a:avLst/>
          </a:prstGeom>
          <a:noFill/>
        </p:spPr>
        <p:txBody>
          <a:bodyPr wrap="none" rtlCol="0">
            <a:spAutoFit/>
          </a:bodyPr>
          <a:lstStyle/>
          <a:p>
            <a:r>
              <a:rPr lang="pl-PL" dirty="0"/>
              <a:t>Conda environment</a:t>
            </a:r>
            <a:endParaRPr lang="en-US" dirty="0"/>
          </a:p>
        </p:txBody>
      </p:sp>
      <p:sp>
        <p:nvSpPr>
          <p:cNvPr id="13" name="TextBox 12">
            <a:extLst>
              <a:ext uri="{FF2B5EF4-FFF2-40B4-BE49-F238E27FC236}">
                <a16:creationId xmlns:a16="http://schemas.microsoft.com/office/drawing/2014/main" id="{94699E8B-75E4-1DD7-4ACA-A318702053AC}"/>
              </a:ext>
            </a:extLst>
          </p:cNvPr>
          <p:cNvSpPr txBox="1"/>
          <p:nvPr/>
        </p:nvSpPr>
        <p:spPr>
          <a:xfrm>
            <a:off x="3330221" y="5555488"/>
            <a:ext cx="603050" cy="369332"/>
          </a:xfrm>
          <a:prstGeom prst="rect">
            <a:avLst/>
          </a:prstGeom>
          <a:noFill/>
        </p:spPr>
        <p:txBody>
          <a:bodyPr wrap="none" rtlCol="0">
            <a:spAutoFit/>
          </a:bodyPr>
          <a:lstStyle/>
          <a:p>
            <a:r>
              <a:rPr lang="pl-PL" dirty="0" err="1"/>
              <a:t>Logs</a:t>
            </a:r>
            <a:endParaRPr lang="en-US" dirty="0"/>
          </a:p>
        </p:txBody>
      </p:sp>
      <p:cxnSp>
        <p:nvCxnSpPr>
          <p:cNvPr id="15" name="Straight Arrow Connector 14">
            <a:extLst>
              <a:ext uri="{FF2B5EF4-FFF2-40B4-BE49-F238E27FC236}">
                <a16:creationId xmlns:a16="http://schemas.microsoft.com/office/drawing/2014/main" id="{111140E5-232E-EE0B-601B-C30D51A3AA82}"/>
              </a:ext>
            </a:extLst>
          </p:cNvPr>
          <p:cNvCxnSpPr>
            <a:cxnSpLocks/>
            <a:endCxn id="9" idx="1"/>
          </p:cNvCxnSpPr>
          <p:nvPr/>
        </p:nvCxnSpPr>
        <p:spPr>
          <a:xfrm flipV="1">
            <a:off x="1464532" y="2442444"/>
            <a:ext cx="1865690" cy="801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E8C2F8-C4CC-0066-845C-985B96662503}"/>
              </a:ext>
            </a:extLst>
          </p:cNvPr>
          <p:cNvCxnSpPr>
            <a:cxnSpLocks/>
            <a:endCxn id="10" idx="1"/>
          </p:cNvCxnSpPr>
          <p:nvPr/>
        </p:nvCxnSpPr>
        <p:spPr>
          <a:xfrm flipV="1">
            <a:off x="2167870" y="3393317"/>
            <a:ext cx="1162352" cy="22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8D73E7-6C5E-70B4-DF72-F8CF8F9D108A}"/>
              </a:ext>
            </a:extLst>
          </p:cNvPr>
          <p:cNvCxnSpPr>
            <a:cxnSpLocks/>
            <a:endCxn id="11" idx="1"/>
          </p:cNvCxnSpPr>
          <p:nvPr/>
        </p:nvCxnSpPr>
        <p:spPr>
          <a:xfrm>
            <a:off x="2167870" y="3900764"/>
            <a:ext cx="1162352" cy="27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C59D35-1339-569C-8809-9BC6E29A0BED}"/>
              </a:ext>
            </a:extLst>
          </p:cNvPr>
          <p:cNvCxnSpPr>
            <a:cxnSpLocks/>
          </p:cNvCxnSpPr>
          <p:nvPr/>
        </p:nvCxnSpPr>
        <p:spPr>
          <a:xfrm>
            <a:off x="2213280" y="4197403"/>
            <a:ext cx="1116941" cy="60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A9FC01-C0AB-5659-082B-D1D5435551E4}"/>
              </a:ext>
            </a:extLst>
          </p:cNvPr>
          <p:cNvCxnSpPr>
            <a:cxnSpLocks/>
            <a:endCxn id="13" idx="1"/>
          </p:cNvCxnSpPr>
          <p:nvPr/>
        </p:nvCxnSpPr>
        <p:spPr>
          <a:xfrm>
            <a:off x="1603022" y="4728212"/>
            <a:ext cx="1727199" cy="101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ight Brace 30">
            <a:extLst>
              <a:ext uri="{FF2B5EF4-FFF2-40B4-BE49-F238E27FC236}">
                <a16:creationId xmlns:a16="http://schemas.microsoft.com/office/drawing/2014/main" id="{97C8CFC1-E45F-6F15-14B7-602A7D44F9EF}"/>
              </a:ext>
            </a:extLst>
          </p:cNvPr>
          <p:cNvSpPr/>
          <p:nvPr/>
        </p:nvSpPr>
        <p:spPr>
          <a:xfrm>
            <a:off x="5769330" y="1944328"/>
            <a:ext cx="1490134" cy="41841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Graphic 32" descr="Programmer male with solid fill">
            <a:extLst>
              <a:ext uri="{FF2B5EF4-FFF2-40B4-BE49-F238E27FC236}">
                <a16:creationId xmlns:a16="http://schemas.microsoft.com/office/drawing/2014/main" id="{36E3AA26-CD65-CAEA-8B8B-9B78EC5E7B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5111" y="3301355"/>
            <a:ext cx="914400" cy="914400"/>
          </a:xfrm>
          <a:prstGeom prst="rect">
            <a:avLst/>
          </a:prstGeom>
        </p:spPr>
      </p:pic>
      <p:sp>
        <p:nvSpPr>
          <p:cNvPr id="35" name="TextBox 34">
            <a:extLst>
              <a:ext uri="{FF2B5EF4-FFF2-40B4-BE49-F238E27FC236}">
                <a16:creationId xmlns:a16="http://schemas.microsoft.com/office/drawing/2014/main" id="{262D0BFC-37EB-F470-3FA1-CECB289E5EB5}"/>
              </a:ext>
            </a:extLst>
          </p:cNvPr>
          <p:cNvSpPr txBox="1"/>
          <p:nvPr/>
        </p:nvSpPr>
        <p:spPr>
          <a:xfrm>
            <a:off x="10104524" y="4346783"/>
            <a:ext cx="1155573" cy="369332"/>
          </a:xfrm>
          <a:prstGeom prst="rect">
            <a:avLst/>
          </a:prstGeom>
          <a:noFill/>
        </p:spPr>
        <p:txBody>
          <a:bodyPr wrap="none" rtlCol="0">
            <a:spAutoFit/>
          </a:bodyPr>
          <a:lstStyle/>
          <a:p>
            <a:r>
              <a:rPr lang="pl-PL" dirty="0"/>
              <a:t>Client </a:t>
            </a:r>
            <a:r>
              <a:rPr lang="pl-PL" dirty="0" err="1"/>
              <a:t>App</a:t>
            </a:r>
            <a:endParaRPr lang="en-US" dirty="0"/>
          </a:p>
        </p:txBody>
      </p:sp>
      <p:cxnSp>
        <p:nvCxnSpPr>
          <p:cNvPr id="39" name="Straight Arrow Connector 38">
            <a:extLst>
              <a:ext uri="{FF2B5EF4-FFF2-40B4-BE49-F238E27FC236}">
                <a16:creationId xmlns:a16="http://schemas.microsoft.com/office/drawing/2014/main" id="{395CFF8C-2815-3462-2759-486872E8F01D}"/>
              </a:ext>
            </a:extLst>
          </p:cNvPr>
          <p:cNvCxnSpPr>
            <a:cxnSpLocks/>
          </p:cNvCxnSpPr>
          <p:nvPr/>
        </p:nvCxnSpPr>
        <p:spPr>
          <a:xfrm flipH="1">
            <a:off x="7473244" y="3758555"/>
            <a:ext cx="249648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4E71B08-A722-CE1E-D494-977075290080}"/>
              </a:ext>
            </a:extLst>
          </p:cNvPr>
          <p:cNvCxnSpPr>
            <a:cxnSpLocks/>
          </p:cNvCxnSpPr>
          <p:nvPr/>
        </p:nvCxnSpPr>
        <p:spPr>
          <a:xfrm>
            <a:off x="7473244" y="4225359"/>
            <a:ext cx="252871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98F51EB-75A8-5FDD-D36D-635284A0132C}"/>
              </a:ext>
            </a:extLst>
          </p:cNvPr>
          <p:cNvSpPr txBox="1"/>
          <p:nvPr/>
        </p:nvSpPr>
        <p:spPr>
          <a:xfrm>
            <a:off x="7678082" y="3355877"/>
            <a:ext cx="2152962" cy="338554"/>
          </a:xfrm>
          <a:prstGeom prst="rect">
            <a:avLst/>
          </a:prstGeom>
          <a:noFill/>
        </p:spPr>
        <p:txBody>
          <a:bodyPr wrap="none" rtlCol="0">
            <a:spAutoFit/>
          </a:bodyPr>
          <a:lstStyle/>
          <a:p>
            <a:r>
              <a:rPr lang="pl-PL" sz="1600" dirty="0"/>
              <a:t>HTTP </a:t>
            </a:r>
            <a:r>
              <a:rPr lang="pl-PL" sz="1600" dirty="0" err="1"/>
              <a:t>request</a:t>
            </a:r>
            <a:r>
              <a:rPr lang="pl-PL" sz="1600" dirty="0"/>
              <a:t> with Data</a:t>
            </a:r>
            <a:endParaRPr lang="en-US" sz="1600" dirty="0"/>
          </a:p>
        </p:txBody>
      </p:sp>
      <p:sp>
        <p:nvSpPr>
          <p:cNvPr id="45" name="TextBox 44">
            <a:extLst>
              <a:ext uri="{FF2B5EF4-FFF2-40B4-BE49-F238E27FC236}">
                <a16:creationId xmlns:a16="http://schemas.microsoft.com/office/drawing/2014/main" id="{D4C727B1-EFA7-4BB9-C7E8-6DEE046BCD87}"/>
              </a:ext>
            </a:extLst>
          </p:cNvPr>
          <p:cNvSpPr txBox="1"/>
          <p:nvPr/>
        </p:nvSpPr>
        <p:spPr>
          <a:xfrm flipH="1">
            <a:off x="-2754488" y="4331054"/>
            <a:ext cx="10241052" cy="338554"/>
          </a:xfrm>
          <a:prstGeom prst="rect">
            <a:avLst/>
          </a:prstGeom>
          <a:noFill/>
        </p:spPr>
        <p:txBody>
          <a:bodyPr wrap="square" rtlCol="0">
            <a:spAutoFit/>
          </a:bodyPr>
          <a:lstStyle/>
          <a:p>
            <a:r>
              <a:rPr lang="pl-PL" sz="1600" dirty="0"/>
              <a:t>HTTP </a:t>
            </a:r>
            <a:r>
              <a:rPr lang="pl-PL" sz="1600" dirty="0" err="1"/>
              <a:t>request</a:t>
            </a:r>
            <a:r>
              <a:rPr lang="pl-PL" sz="1600" dirty="0"/>
              <a:t> with prediction</a:t>
            </a:r>
            <a:endParaRPr lang="en-US" sz="1600" dirty="0"/>
          </a:p>
        </p:txBody>
      </p:sp>
    </p:spTree>
    <p:extLst>
      <p:ext uri="{BB962C8B-B14F-4D97-AF65-F5344CB8AC3E}">
        <p14:creationId xmlns:p14="http://schemas.microsoft.com/office/powerpoint/2010/main" val="48894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E072C-CDCD-9B65-80CC-345B63644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F46C8-6E80-19F5-B68D-A28297B52585}"/>
              </a:ext>
            </a:extLst>
          </p:cNvPr>
          <p:cNvSpPr>
            <a:spLocks noGrp="1"/>
          </p:cNvSpPr>
          <p:nvPr>
            <p:ph type="title"/>
          </p:nvPr>
        </p:nvSpPr>
        <p:spPr>
          <a:xfrm>
            <a:off x="838200" y="365125"/>
            <a:ext cx="10515600" cy="488315"/>
          </a:xfrm>
        </p:spPr>
        <p:txBody>
          <a:bodyPr>
            <a:noAutofit/>
          </a:bodyPr>
          <a:lstStyle/>
          <a:p>
            <a:pPr algn="ctr"/>
            <a:r>
              <a:rPr lang="pl-PL" sz="3600" dirty="0">
                <a:latin typeface="+mn-lt"/>
              </a:rPr>
              <a:t>Github Repo with </a:t>
            </a:r>
            <a:r>
              <a:rPr lang="pl-PL" sz="3600" dirty="0" err="1">
                <a:latin typeface="+mn-lt"/>
              </a:rPr>
              <a:t>Code</a:t>
            </a:r>
            <a:r>
              <a:rPr lang="pl-PL" sz="3600" dirty="0">
                <a:latin typeface="+mn-lt"/>
              </a:rPr>
              <a:t> (I)</a:t>
            </a:r>
            <a:endParaRPr lang="en-US" sz="3600" dirty="0">
              <a:latin typeface="+mn-lt"/>
            </a:endParaRPr>
          </a:p>
        </p:txBody>
      </p:sp>
      <p:sp>
        <p:nvSpPr>
          <p:cNvPr id="5" name="TextBox 4">
            <a:extLst>
              <a:ext uri="{FF2B5EF4-FFF2-40B4-BE49-F238E27FC236}">
                <a16:creationId xmlns:a16="http://schemas.microsoft.com/office/drawing/2014/main" id="{2642EF57-B652-23BF-7BF7-C12AB9022ABF}"/>
              </a:ext>
            </a:extLst>
          </p:cNvPr>
          <p:cNvSpPr txBox="1"/>
          <p:nvPr/>
        </p:nvSpPr>
        <p:spPr>
          <a:xfrm>
            <a:off x="657462" y="1218675"/>
            <a:ext cx="7429898" cy="5274200"/>
          </a:xfr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endParaRPr lang="en-US" sz="1400" dirty="0"/>
          </a:p>
        </p:txBody>
      </p:sp>
      <p:sp>
        <p:nvSpPr>
          <p:cNvPr id="4" name="TextBox 3">
            <a:extLst>
              <a:ext uri="{FF2B5EF4-FFF2-40B4-BE49-F238E27FC236}">
                <a16:creationId xmlns:a16="http://schemas.microsoft.com/office/drawing/2014/main" id="{8D78476A-BFAF-C9C8-CBBA-06836DDD5CFB}"/>
              </a:ext>
            </a:extLst>
          </p:cNvPr>
          <p:cNvSpPr txBox="1"/>
          <p:nvPr/>
        </p:nvSpPr>
        <p:spPr>
          <a:xfrm>
            <a:off x="2031032" y="1276207"/>
            <a:ext cx="8839200" cy="646331"/>
          </a:xfrm>
          <a:prstGeom prst="rect">
            <a:avLst/>
          </a:prstGeom>
          <a:noFill/>
        </p:spPr>
        <p:txBody>
          <a:bodyPr wrap="square">
            <a:spAutoFit/>
          </a:bodyPr>
          <a:lstStyle/>
          <a:p>
            <a:r>
              <a:rPr lang="en-US" sz="3600" dirty="0">
                <a:solidFill>
                  <a:srgbClr val="00B050"/>
                </a:solidFill>
              </a:rPr>
              <a:t>https://github.com/zizu1985/ConTech2025</a:t>
            </a:r>
          </a:p>
        </p:txBody>
      </p:sp>
      <p:pic>
        <p:nvPicPr>
          <p:cNvPr id="7" name="Obraz 6">
            <a:extLst>
              <a:ext uri="{FF2B5EF4-FFF2-40B4-BE49-F238E27FC236}">
                <a16:creationId xmlns:a16="http://schemas.microsoft.com/office/drawing/2014/main" id="{FA94A65A-C0A6-B17E-D5BC-BB0A950B1149}"/>
              </a:ext>
            </a:extLst>
          </p:cNvPr>
          <p:cNvPicPr>
            <a:picLocks noChangeAspect="1"/>
          </p:cNvPicPr>
          <p:nvPr/>
        </p:nvPicPr>
        <p:blipFill>
          <a:blip r:embed="rId3"/>
          <a:stretch>
            <a:fillRect/>
          </a:stretch>
        </p:blipFill>
        <p:spPr>
          <a:xfrm>
            <a:off x="3738058" y="1795929"/>
            <a:ext cx="4715884" cy="4544843"/>
          </a:xfrm>
          <a:prstGeom prst="rect">
            <a:avLst/>
          </a:prstGeom>
        </p:spPr>
      </p:pic>
    </p:spTree>
    <p:extLst>
      <p:ext uri="{BB962C8B-B14F-4D97-AF65-F5344CB8AC3E}">
        <p14:creationId xmlns:p14="http://schemas.microsoft.com/office/powerpoint/2010/main" val="185455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69A6-7DEB-0572-6D3B-AEED1AEBA241}"/>
              </a:ext>
            </a:extLst>
          </p:cNvPr>
          <p:cNvSpPr>
            <a:spLocks noGrp="1"/>
          </p:cNvSpPr>
          <p:nvPr>
            <p:ph type="title"/>
          </p:nvPr>
        </p:nvSpPr>
        <p:spPr>
          <a:xfrm>
            <a:off x="838200" y="172085"/>
            <a:ext cx="10515600" cy="528955"/>
          </a:xfrm>
        </p:spPr>
        <p:txBody>
          <a:bodyPr>
            <a:noAutofit/>
          </a:bodyPr>
          <a:lstStyle/>
          <a:p>
            <a:pPr algn="ctr"/>
            <a:r>
              <a:rPr lang="pl-PL" sz="3600" b="1" dirty="0">
                <a:effectLst/>
                <a:latin typeface="+mn-lt"/>
                <a:ea typeface="Arial" panose="020B0604020202020204" pitchFamily="34" charset="0"/>
              </a:rPr>
              <a:t>Regression</a:t>
            </a:r>
            <a:r>
              <a:rPr lang="en-US" sz="3600" b="1" dirty="0">
                <a:effectLst/>
                <a:latin typeface="+mn-lt"/>
                <a:ea typeface="Arial" panose="020B0604020202020204" pitchFamily="34" charset="0"/>
              </a:rPr>
              <a:t> analysis – Quick Theoretical Guide</a:t>
            </a:r>
            <a:endParaRPr lang="en-US" sz="3600" b="1" dirty="0">
              <a:latin typeface="+mn-lt"/>
            </a:endParaRPr>
          </a:p>
        </p:txBody>
      </p:sp>
      <p:sp>
        <p:nvSpPr>
          <p:cNvPr id="5" name="TextBox 4">
            <a:extLst>
              <a:ext uri="{FF2B5EF4-FFF2-40B4-BE49-F238E27FC236}">
                <a16:creationId xmlns:a16="http://schemas.microsoft.com/office/drawing/2014/main" id="{8AB1F116-090E-60D7-B234-54D792CB1C29}"/>
              </a:ext>
            </a:extLst>
          </p:cNvPr>
          <p:cNvSpPr txBox="1"/>
          <p:nvPr/>
        </p:nvSpPr>
        <p:spPr>
          <a:xfrm>
            <a:off x="375920" y="1153682"/>
            <a:ext cx="11546840" cy="1339469"/>
          </a:xfrm>
          <a:prstGeom prst="rect">
            <a:avLst/>
          </a:prstGeom>
          <a:noFill/>
        </p:spPr>
        <p:txBody>
          <a:bodyPr wrap="square">
            <a:spAutoFit/>
          </a:bodyPr>
          <a:lstStyle/>
          <a:p>
            <a:pPr>
              <a:lnSpc>
                <a:spcPct val="115000"/>
              </a:lnSpc>
            </a:pPr>
            <a:r>
              <a:rPr lang="en-US" sz="1800" dirty="0">
                <a:solidFill>
                  <a:srgbClr val="00B050"/>
                </a:solidFill>
                <a:effectLst/>
                <a:latin typeface="Arial" panose="020B0604020202020204" pitchFamily="34" charset="0"/>
                <a:ea typeface="Arial" panose="020B0604020202020204" pitchFamily="34" charset="0"/>
              </a:rPr>
              <a:t>Belongs to supervised category of machine learning algorithm.  </a:t>
            </a:r>
            <a:br>
              <a:rPr lang="en-US" sz="1800" dirty="0">
                <a:effectLst/>
                <a:latin typeface="Arial" panose="020B0604020202020204" pitchFamily="34" charset="0"/>
                <a:ea typeface="Arial" panose="020B0604020202020204" pitchFamily="34" charset="0"/>
              </a:rPr>
            </a:br>
            <a:r>
              <a:rPr lang="en-US" sz="1800" dirty="0">
                <a:effectLst/>
                <a:latin typeface="Arial" panose="020B0604020202020204" pitchFamily="34" charset="0"/>
                <a:ea typeface="Arial" panose="020B0604020202020204" pitchFamily="34" charset="0"/>
              </a:rPr>
              <a:t>Unlike classification (think email -&gt;</a:t>
            </a:r>
            <a:r>
              <a:rPr lang="en-US" sz="1800" i="1" dirty="0">
                <a:effectLst/>
                <a:latin typeface="Arial" panose="020B0604020202020204" pitchFamily="34" charset="0"/>
                <a:ea typeface="Arial" panose="020B0604020202020204" pitchFamily="34" charset="0"/>
              </a:rPr>
              <a:t> spam or not spam, </a:t>
            </a:r>
            <a:r>
              <a:rPr lang="en-US" sz="1800" dirty="0">
                <a:effectLst/>
                <a:latin typeface="Arial" panose="020B0604020202020204" pitchFamily="34" charset="0"/>
                <a:ea typeface="Arial" panose="020B0604020202020204" pitchFamily="34" charset="0"/>
              </a:rPr>
              <a:t>categories predefined, binary) – </a:t>
            </a:r>
            <a:r>
              <a:rPr lang="en-US" sz="1800" dirty="0">
                <a:solidFill>
                  <a:srgbClr val="00B050"/>
                </a:solidFill>
                <a:effectLst/>
                <a:latin typeface="Arial" panose="020B0604020202020204" pitchFamily="34" charset="0"/>
                <a:ea typeface="Arial" panose="020B0604020202020204" pitchFamily="34" charset="0"/>
              </a:rPr>
              <a:t>the second subcategory of supervised</a:t>
            </a:r>
            <a:r>
              <a:rPr lang="pl-PL" sz="1800" dirty="0">
                <a:solidFill>
                  <a:srgbClr val="00B050"/>
                </a:solidFill>
                <a:effectLst/>
                <a:latin typeface="Arial" panose="020B0604020202020204" pitchFamily="34" charset="0"/>
                <a:ea typeface="Arial" panose="020B0604020202020204" pitchFamily="34" charset="0"/>
              </a:rPr>
              <a:t> </a:t>
            </a:r>
            <a:r>
              <a:rPr lang="en-US" sz="1800" dirty="0">
                <a:solidFill>
                  <a:srgbClr val="00B050"/>
                </a:solidFill>
                <a:effectLst/>
                <a:latin typeface="Arial" panose="020B0604020202020204" pitchFamily="34" charset="0"/>
                <a:ea typeface="Arial" panose="020B0604020202020204" pitchFamily="34" charset="0"/>
              </a:rPr>
              <a:t>learning – regressive analysis is used to predict data continuously rather than through categorization class labels.</a:t>
            </a:r>
          </a:p>
        </p:txBody>
      </p:sp>
      <p:pic>
        <p:nvPicPr>
          <p:cNvPr id="6" name="Picture 5">
            <a:extLst>
              <a:ext uri="{FF2B5EF4-FFF2-40B4-BE49-F238E27FC236}">
                <a16:creationId xmlns:a16="http://schemas.microsoft.com/office/drawing/2014/main" id="{561007A1-22A7-AC26-3DF8-FE0522684D51}"/>
              </a:ext>
            </a:extLst>
          </p:cNvPr>
          <p:cNvPicPr>
            <a:picLocks noChangeAspect="1"/>
          </p:cNvPicPr>
          <p:nvPr/>
        </p:nvPicPr>
        <p:blipFill>
          <a:blip r:embed="rId3"/>
          <a:stretch>
            <a:fillRect/>
          </a:stretch>
        </p:blipFill>
        <p:spPr>
          <a:xfrm>
            <a:off x="375920" y="2945793"/>
            <a:ext cx="5671820" cy="3463948"/>
          </a:xfrm>
          <a:prstGeom prst="rect">
            <a:avLst/>
          </a:prstGeom>
        </p:spPr>
      </p:pic>
      <p:sp>
        <p:nvSpPr>
          <p:cNvPr id="7" name="TextBox 6">
            <a:extLst>
              <a:ext uri="{FF2B5EF4-FFF2-40B4-BE49-F238E27FC236}">
                <a16:creationId xmlns:a16="http://schemas.microsoft.com/office/drawing/2014/main" id="{6222DD05-E86F-0ECE-FE96-EA30984CE8E1}"/>
              </a:ext>
            </a:extLst>
          </p:cNvPr>
          <p:cNvSpPr txBox="1"/>
          <p:nvPr/>
        </p:nvSpPr>
        <p:spPr>
          <a:xfrm>
            <a:off x="6144262" y="3574236"/>
            <a:ext cx="5049520" cy="646331"/>
          </a:xfrm>
          <a:prstGeom prst="rect">
            <a:avLst/>
          </a:prstGeom>
          <a:noFill/>
        </p:spPr>
        <p:txBody>
          <a:bodyPr wrap="square" rtlCol="0">
            <a:spAutoFit/>
          </a:bodyPr>
          <a:lstStyle/>
          <a:p>
            <a:r>
              <a:rPr lang="pl-PL" b="1" dirty="0">
                <a:solidFill>
                  <a:srgbClr val="002060"/>
                </a:solidFill>
              </a:rPr>
              <a:t>What </a:t>
            </a:r>
            <a:r>
              <a:rPr lang="pl-PL" b="1" dirty="0" err="1">
                <a:solidFill>
                  <a:srgbClr val="002060"/>
                </a:solidFill>
              </a:rPr>
              <a:t>will</a:t>
            </a:r>
            <a:r>
              <a:rPr lang="pl-PL" b="1" dirty="0">
                <a:solidFill>
                  <a:srgbClr val="002060"/>
                </a:solidFill>
              </a:rPr>
              <a:t> be the </a:t>
            </a:r>
            <a:r>
              <a:rPr lang="pl-PL" b="1" dirty="0" err="1">
                <a:solidFill>
                  <a:srgbClr val="002060"/>
                </a:solidFill>
              </a:rPr>
              <a:t>sales</a:t>
            </a:r>
            <a:r>
              <a:rPr lang="pl-PL" b="1" dirty="0">
                <a:solidFill>
                  <a:srgbClr val="002060"/>
                </a:solidFill>
              </a:rPr>
              <a:t> </a:t>
            </a:r>
            <a:r>
              <a:rPr lang="pl-PL" b="1" dirty="0" err="1">
                <a:solidFill>
                  <a:srgbClr val="002060"/>
                </a:solidFill>
              </a:rPr>
              <a:t>volume</a:t>
            </a:r>
            <a:r>
              <a:rPr lang="pl-PL" b="1" dirty="0">
                <a:solidFill>
                  <a:srgbClr val="002060"/>
                </a:solidFill>
              </a:rPr>
              <a:t> if we invest  </a:t>
            </a:r>
            <a:br>
              <a:rPr lang="pl-PL" b="1" dirty="0">
                <a:solidFill>
                  <a:srgbClr val="002060"/>
                </a:solidFill>
              </a:rPr>
            </a:br>
            <a:r>
              <a:rPr lang="pl-PL" b="1" dirty="0">
                <a:solidFill>
                  <a:srgbClr val="002060"/>
                </a:solidFill>
              </a:rPr>
              <a:t>$400000 in </a:t>
            </a:r>
            <a:r>
              <a:rPr lang="pl-PL" b="1" dirty="0" err="1">
                <a:solidFill>
                  <a:srgbClr val="002060"/>
                </a:solidFill>
              </a:rPr>
              <a:t>television</a:t>
            </a:r>
            <a:r>
              <a:rPr lang="pl-PL" b="1" dirty="0">
                <a:solidFill>
                  <a:srgbClr val="002060"/>
                </a:solidFill>
              </a:rPr>
              <a:t> </a:t>
            </a:r>
            <a:r>
              <a:rPr lang="pl-PL" b="1" dirty="0" err="1">
                <a:solidFill>
                  <a:srgbClr val="002060"/>
                </a:solidFill>
              </a:rPr>
              <a:t>advertising</a:t>
            </a:r>
            <a:r>
              <a:rPr lang="pl-PL" b="1" dirty="0">
                <a:solidFill>
                  <a:srgbClr val="002060"/>
                </a:solidFill>
              </a:rPr>
              <a:t>? </a:t>
            </a:r>
            <a:endParaRPr lang="en-US" b="1" dirty="0">
              <a:solidFill>
                <a:srgbClr val="002060"/>
              </a:solidFill>
            </a:endParaRPr>
          </a:p>
        </p:txBody>
      </p:sp>
      <p:pic>
        <p:nvPicPr>
          <p:cNvPr id="9" name="Graphic 8" descr="Money with solid fill">
            <a:extLst>
              <a:ext uri="{FF2B5EF4-FFF2-40B4-BE49-F238E27FC236}">
                <a16:creationId xmlns:a16="http://schemas.microsoft.com/office/drawing/2014/main" id="{2E20A237-7831-F99C-32F0-BF433B455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4142" y="4385459"/>
            <a:ext cx="1084578" cy="1084578"/>
          </a:xfrm>
          <a:prstGeom prst="rect">
            <a:avLst/>
          </a:prstGeom>
        </p:spPr>
      </p:pic>
    </p:spTree>
    <p:extLst>
      <p:ext uri="{BB962C8B-B14F-4D97-AF65-F5344CB8AC3E}">
        <p14:creationId xmlns:p14="http://schemas.microsoft.com/office/powerpoint/2010/main" val="2690339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4A51F3C6-DA5E-DEA2-411C-FCAEADD49056}"/>
              </a:ext>
            </a:extLst>
          </p:cNvPr>
          <p:cNvSpPr>
            <a:spLocks noGrp="1"/>
          </p:cNvSpPr>
          <p:nvPr>
            <p:ph type="title"/>
          </p:nvPr>
        </p:nvSpPr>
        <p:spPr>
          <a:xfrm>
            <a:off x="640934" y="226893"/>
            <a:ext cx="4505552" cy="1117600"/>
          </a:xfrm>
        </p:spPr>
        <p:txBody>
          <a:bodyPr vert="horz" lIns="91440" tIns="45720" rIns="91440" bIns="45720" rtlCol="0" anchor="b">
            <a:normAutofit/>
          </a:bodyPr>
          <a:lstStyle/>
          <a:p>
            <a:r>
              <a:rPr lang="pl-PL" sz="3600" b="1" dirty="0">
                <a:solidFill>
                  <a:schemeClr val="bg1"/>
                </a:solidFill>
                <a:effectLst/>
              </a:rPr>
              <a:t>Regression</a:t>
            </a:r>
            <a:r>
              <a:rPr lang="en-US" sz="3600" b="1" dirty="0">
                <a:solidFill>
                  <a:schemeClr val="bg1"/>
                </a:solidFill>
                <a:effectLst/>
              </a:rPr>
              <a:t> analysis – Quick Theoretical Guide</a:t>
            </a:r>
            <a:endParaRPr lang="en-US" sz="3600" b="1" dirty="0">
              <a:solidFill>
                <a:schemeClr val="bg1"/>
              </a:solidFill>
            </a:endParaRPr>
          </a:p>
        </p:txBody>
      </p:sp>
      <p:sp>
        <p:nvSpPr>
          <p:cNvPr id="14" name="Freeform: Shape 13">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metal cover with yellow and blue text&#10;&#10;Description automatically generated">
            <a:extLst>
              <a:ext uri="{FF2B5EF4-FFF2-40B4-BE49-F238E27FC236}">
                <a16:creationId xmlns:a16="http://schemas.microsoft.com/office/drawing/2014/main" id="{1B1E3F7D-B48C-E6F7-2E9A-97B120E5D869}"/>
              </a:ext>
            </a:extLst>
          </p:cNvPr>
          <p:cNvPicPr>
            <a:picLocks noChangeAspect="1"/>
          </p:cNvPicPr>
          <p:nvPr/>
        </p:nvPicPr>
        <p:blipFill>
          <a:blip r:embed="rId3"/>
          <a:stretch>
            <a:fillRect/>
          </a:stretch>
        </p:blipFill>
        <p:spPr>
          <a:xfrm>
            <a:off x="7839805" y="2682911"/>
            <a:ext cx="3408121" cy="3368721"/>
          </a:xfrm>
          <a:prstGeom prst="rect">
            <a:avLst/>
          </a:prstGeom>
        </p:spPr>
      </p:pic>
      <p:pic>
        <p:nvPicPr>
          <p:cNvPr id="5" name="Picture 4" descr="A dart hitting a target&#10;&#10;Description automatically generated">
            <a:extLst>
              <a:ext uri="{FF2B5EF4-FFF2-40B4-BE49-F238E27FC236}">
                <a16:creationId xmlns:a16="http://schemas.microsoft.com/office/drawing/2014/main" id="{35BA3D23-69E2-F1C1-1403-3F1F968F526D}"/>
              </a:ext>
            </a:extLst>
          </p:cNvPr>
          <p:cNvPicPr>
            <a:picLocks noChangeAspect="1"/>
          </p:cNvPicPr>
          <p:nvPr/>
        </p:nvPicPr>
        <p:blipFill>
          <a:blip r:embed="rId4"/>
          <a:stretch>
            <a:fillRect/>
          </a:stretch>
        </p:blipFill>
        <p:spPr>
          <a:xfrm>
            <a:off x="5756393" y="1205155"/>
            <a:ext cx="3105975" cy="1582131"/>
          </a:xfrm>
          <a:prstGeom prst="rect">
            <a:avLst/>
          </a:prstGeom>
        </p:spPr>
      </p:pic>
      <p:sp>
        <p:nvSpPr>
          <p:cNvPr id="9" name="TextBox 8">
            <a:extLst>
              <a:ext uri="{FF2B5EF4-FFF2-40B4-BE49-F238E27FC236}">
                <a16:creationId xmlns:a16="http://schemas.microsoft.com/office/drawing/2014/main" id="{3ED6AF5B-DFB5-C0BB-D963-7E295B885C95}"/>
              </a:ext>
            </a:extLst>
          </p:cNvPr>
          <p:cNvSpPr txBox="1"/>
          <p:nvPr/>
        </p:nvSpPr>
        <p:spPr>
          <a:xfrm>
            <a:off x="248663" y="1779082"/>
            <a:ext cx="5290093" cy="1341586"/>
          </a:xfrm>
          <a:prstGeom prst="rect">
            <a:avLst/>
          </a:prstGeom>
          <a:noFill/>
        </p:spPr>
        <p:txBody>
          <a:bodyPr wrap="square">
            <a:spAutoFit/>
          </a:bodyPr>
          <a:lstStyle/>
          <a:p>
            <a:pPr indent="457200" algn="ctr">
              <a:lnSpc>
                <a:spcPct val="115000"/>
              </a:lnSpc>
            </a:pPr>
            <a:r>
              <a:rPr lang="en-US" sz="2400" dirty="0">
                <a:solidFill>
                  <a:schemeClr val="bg1"/>
                </a:solidFill>
                <a:effectLst/>
                <a:ea typeface="Arial" panose="020B0604020202020204" pitchFamily="34" charset="0"/>
              </a:rPr>
              <a:t>Find values of coefficients which fit best for training data and achieve best accuracy for new data</a:t>
            </a:r>
          </a:p>
        </p:txBody>
      </p:sp>
      <p:sp>
        <p:nvSpPr>
          <p:cNvPr id="13" name="TextBox 12">
            <a:extLst>
              <a:ext uri="{FF2B5EF4-FFF2-40B4-BE49-F238E27FC236}">
                <a16:creationId xmlns:a16="http://schemas.microsoft.com/office/drawing/2014/main" id="{ACD24E90-F06E-5131-F84B-5A2D17CB6F22}"/>
              </a:ext>
            </a:extLst>
          </p:cNvPr>
          <p:cNvSpPr txBox="1"/>
          <p:nvPr/>
        </p:nvSpPr>
        <p:spPr>
          <a:xfrm>
            <a:off x="640935" y="3904907"/>
            <a:ext cx="6505950" cy="2045303"/>
          </a:xfrm>
          <a:prstGeom prst="rect">
            <a:avLst/>
          </a:prstGeom>
          <a:noFill/>
        </p:spPr>
        <p:txBody>
          <a:bodyPr wrap="square">
            <a:spAutoFit/>
          </a:bodyPr>
          <a:lstStyle/>
          <a:p>
            <a:pPr indent="457200" algn="ctr">
              <a:lnSpc>
                <a:spcPct val="115000"/>
              </a:lnSpc>
            </a:pPr>
            <a:r>
              <a:rPr lang="en-US" sz="2800" dirty="0">
                <a:solidFill>
                  <a:schemeClr val="bg1"/>
                </a:solidFill>
                <a:effectLst/>
                <a:ea typeface="Arial" panose="020B0604020202020204" pitchFamily="34" charset="0"/>
              </a:rPr>
              <a:t>Find coefficient(s) that has the greatest impact on the explained variable = change of its value change explained variable the most</a:t>
            </a:r>
          </a:p>
        </p:txBody>
      </p:sp>
      <p:cxnSp>
        <p:nvCxnSpPr>
          <p:cNvPr id="16" name="Straight Connector 15">
            <a:extLst>
              <a:ext uri="{FF2B5EF4-FFF2-40B4-BE49-F238E27FC236}">
                <a16:creationId xmlns:a16="http://schemas.microsoft.com/office/drawing/2014/main" id="{A7153B35-D66B-D8D1-6384-066BE177A07B}"/>
              </a:ext>
            </a:extLst>
          </p:cNvPr>
          <p:cNvCxnSpPr/>
          <p:nvPr/>
        </p:nvCxnSpPr>
        <p:spPr>
          <a:xfrm flipV="1">
            <a:off x="8157025" y="5364480"/>
            <a:ext cx="2773680" cy="687152"/>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D7776C-37AC-8A98-5D8A-BD8FCB8D728C}"/>
              </a:ext>
            </a:extLst>
          </p:cNvPr>
          <p:cNvCxnSpPr>
            <a:cxnSpLocks/>
          </p:cNvCxnSpPr>
          <p:nvPr/>
        </p:nvCxnSpPr>
        <p:spPr>
          <a:xfrm>
            <a:off x="8157025" y="5468855"/>
            <a:ext cx="2918395" cy="48135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descr="A dart hitting a target&#10;&#10;Description automatically generated">
            <a:extLst>
              <a:ext uri="{FF2B5EF4-FFF2-40B4-BE49-F238E27FC236}">
                <a16:creationId xmlns:a16="http://schemas.microsoft.com/office/drawing/2014/main" id="{A8A5414E-462E-7D3E-DDE5-77245DF3876A}"/>
              </a:ext>
            </a:extLst>
          </p:cNvPr>
          <p:cNvPicPr>
            <a:picLocks noChangeAspect="1"/>
          </p:cNvPicPr>
          <p:nvPr/>
        </p:nvPicPr>
        <p:blipFill>
          <a:blip r:embed="rId4"/>
          <a:stretch>
            <a:fillRect/>
          </a:stretch>
        </p:blipFill>
        <p:spPr>
          <a:xfrm>
            <a:off x="8564683" y="5933874"/>
            <a:ext cx="2366022" cy="936836"/>
          </a:xfrm>
          <a:prstGeom prst="rect">
            <a:avLst/>
          </a:prstGeom>
        </p:spPr>
      </p:pic>
    </p:spTree>
    <p:extLst>
      <p:ext uri="{BB962C8B-B14F-4D97-AF65-F5344CB8AC3E}">
        <p14:creationId xmlns:p14="http://schemas.microsoft.com/office/powerpoint/2010/main" val="171955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C8C5-7049-307A-A345-9F2CBE05093E}"/>
              </a:ext>
            </a:extLst>
          </p:cNvPr>
          <p:cNvSpPr>
            <a:spLocks noGrp="1"/>
          </p:cNvSpPr>
          <p:nvPr>
            <p:ph type="title"/>
          </p:nvPr>
        </p:nvSpPr>
        <p:spPr>
          <a:xfrm>
            <a:off x="838200" y="365125"/>
            <a:ext cx="10515600" cy="498475"/>
          </a:xfrm>
        </p:spPr>
        <p:txBody>
          <a:bodyPr>
            <a:noAutofit/>
          </a:bodyPr>
          <a:lstStyle/>
          <a:p>
            <a:pPr algn="ctr"/>
            <a:r>
              <a:rPr lang="pl-PL" sz="3600" b="1" dirty="0">
                <a:latin typeface="+mn-lt"/>
              </a:rPr>
              <a:t>Regression Analysis – Algorithms by </a:t>
            </a:r>
            <a:r>
              <a:rPr lang="pl-PL" sz="3600" b="1" dirty="0" err="1">
                <a:latin typeface="+mn-lt"/>
              </a:rPr>
              <a:t>category</a:t>
            </a:r>
            <a:endParaRPr lang="en-US" sz="3600" b="1" dirty="0">
              <a:latin typeface="+mn-lt"/>
            </a:endParaRPr>
          </a:p>
        </p:txBody>
      </p:sp>
      <p:sp>
        <p:nvSpPr>
          <p:cNvPr id="4" name="Rectangle 3">
            <a:extLst>
              <a:ext uri="{FF2B5EF4-FFF2-40B4-BE49-F238E27FC236}">
                <a16:creationId xmlns:a16="http://schemas.microsoft.com/office/drawing/2014/main" id="{70FC2794-66BC-69A6-B8BE-9F7D94D0E477}"/>
              </a:ext>
            </a:extLst>
          </p:cNvPr>
          <p:cNvSpPr/>
          <p:nvPr/>
        </p:nvSpPr>
        <p:spPr>
          <a:xfrm>
            <a:off x="4805045" y="1193165"/>
            <a:ext cx="2317750" cy="48895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effectLst/>
                <a:latin typeface="Arial" panose="020B0604020202020204" pitchFamily="34" charset="0"/>
                <a:ea typeface="Arial" panose="020B0604020202020204" pitchFamily="34" charset="0"/>
              </a:rPr>
              <a:t>Regression Analysis</a:t>
            </a:r>
            <a:endParaRPr lang="en-US" sz="1100" dirty="0">
              <a:effectLst/>
              <a:latin typeface="Arial" panose="020B0604020202020204" pitchFamily="34" charset="0"/>
              <a:ea typeface="Arial" panose="020B0604020202020204" pitchFamily="34" charset="0"/>
            </a:endParaRPr>
          </a:p>
        </p:txBody>
      </p:sp>
      <p:sp>
        <p:nvSpPr>
          <p:cNvPr id="5" name="Rectangle 4">
            <a:extLst>
              <a:ext uri="{FF2B5EF4-FFF2-40B4-BE49-F238E27FC236}">
                <a16:creationId xmlns:a16="http://schemas.microsoft.com/office/drawing/2014/main" id="{230C8533-AE14-52DD-83B7-5D89BD064FE7}"/>
              </a:ext>
            </a:extLst>
          </p:cNvPr>
          <p:cNvSpPr/>
          <p:nvPr/>
        </p:nvSpPr>
        <p:spPr>
          <a:xfrm>
            <a:off x="1165860" y="2503801"/>
            <a:ext cx="2317750" cy="488950"/>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effectLst/>
                <a:latin typeface="Arial" panose="020B0604020202020204" pitchFamily="34" charset="0"/>
                <a:ea typeface="Arial" panose="020B0604020202020204" pitchFamily="34" charset="0"/>
              </a:rPr>
              <a:t>Last squares </a:t>
            </a:r>
            <a:r>
              <a:rPr lang="pl-PL" sz="1100" dirty="0" err="1">
                <a:effectLst/>
                <a:latin typeface="Arial" panose="020B0604020202020204" pitchFamily="34" charset="0"/>
                <a:ea typeface="Arial" panose="020B0604020202020204" pitchFamily="34" charset="0"/>
              </a:rPr>
              <a:t>fit</a:t>
            </a:r>
            <a:endParaRPr lang="en-US" sz="1100" dirty="0">
              <a:effectLst/>
              <a:latin typeface="Arial" panose="020B0604020202020204" pitchFamily="34" charset="0"/>
              <a:ea typeface="Arial" panose="020B0604020202020204" pitchFamily="34" charset="0"/>
            </a:endParaRPr>
          </a:p>
        </p:txBody>
      </p:sp>
      <p:sp>
        <p:nvSpPr>
          <p:cNvPr id="6" name="Rectangle 5">
            <a:extLst>
              <a:ext uri="{FF2B5EF4-FFF2-40B4-BE49-F238E27FC236}">
                <a16:creationId xmlns:a16="http://schemas.microsoft.com/office/drawing/2014/main" id="{41036E3F-602E-C179-B19E-E42A44213016}"/>
              </a:ext>
            </a:extLst>
          </p:cNvPr>
          <p:cNvSpPr/>
          <p:nvPr/>
        </p:nvSpPr>
        <p:spPr>
          <a:xfrm>
            <a:off x="1242218" y="3164203"/>
            <a:ext cx="2317750" cy="4889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effectLst/>
                <a:latin typeface="Arial" panose="020B0604020202020204" pitchFamily="34" charset="0"/>
                <a:ea typeface="Arial" panose="020B0604020202020204" pitchFamily="34" charset="0"/>
              </a:rPr>
              <a:t>Linear Regression</a:t>
            </a:r>
            <a:endParaRPr lang="en-US" sz="1100" dirty="0">
              <a:effectLst/>
              <a:latin typeface="Arial" panose="020B0604020202020204" pitchFamily="34" charset="0"/>
              <a:ea typeface="Arial" panose="020B0604020202020204" pitchFamily="34" charset="0"/>
            </a:endParaRPr>
          </a:p>
        </p:txBody>
      </p:sp>
      <p:sp>
        <p:nvSpPr>
          <p:cNvPr id="7" name="Rectangle 6">
            <a:extLst>
              <a:ext uri="{FF2B5EF4-FFF2-40B4-BE49-F238E27FC236}">
                <a16:creationId xmlns:a16="http://schemas.microsoft.com/office/drawing/2014/main" id="{0E6E6ED5-09CA-ABB5-4E17-9DAF6BBFCADA}"/>
              </a:ext>
            </a:extLst>
          </p:cNvPr>
          <p:cNvSpPr/>
          <p:nvPr/>
        </p:nvSpPr>
        <p:spPr>
          <a:xfrm>
            <a:off x="1242218" y="3824605"/>
            <a:ext cx="2317750" cy="4889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effectLst/>
                <a:latin typeface="Arial" panose="020B0604020202020204" pitchFamily="34" charset="0"/>
                <a:ea typeface="Arial" panose="020B0604020202020204" pitchFamily="34" charset="0"/>
              </a:rPr>
              <a:t>Nonlinear</a:t>
            </a:r>
            <a:r>
              <a:rPr lang="pl-PL" sz="1100" dirty="0">
                <a:effectLst/>
                <a:latin typeface="Arial" panose="020B0604020202020204" pitchFamily="34" charset="0"/>
                <a:ea typeface="Arial" panose="020B0604020202020204" pitchFamily="34" charset="0"/>
              </a:rPr>
              <a:t> Regression</a:t>
            </a:r>
            <a:endParaRPr lang="en-US" sz="1100" dirty="0">
              <a:effectLst/>
              <a:latin typeface="Arial" panose="020B0604020202020204" pitchFamily="34" charset="0"/>
              <a:ea typeface="Arial" panose="020B0604020202020204" pitchFamily="34" charset="0"/>
            </a:endParaRPr>
          </a:p>
        </p:txBody>
      </p:sp>
      <p:cxnSp>
        <p:nvCxnSpPr>
          <p:cNvPr id="9" name="Connector: Elbow 8">
            <a:extLst>
              <a:ext uri="{FF2B5EF4-FFF2-40B4-BE49-F238E27FC236}">
                <a16:creationId xmlns:a16="http://schemas.microsoft.com/office/drawing/2014/main" id="{4F29A608-E909-3900-02F4-0CF39D8D44B0}"/>
              </a:ext>
            </a:extLst>
          </p:cNvPr>
          <p:cNvCxnSpPr>
            <a:cxnSpLocks/>
            <a:stCxn id="5" idx="1"/>
            <a:endCxn id="6" idx="1"/>
          </p:cNvCxnSpPr>
          <p:nvPr/>
        </p:nvCxnSpPr>
        <p:spPr>
          <a:xfrm rot="10800000" flipH="1" flipV="1">
            <a:off x="1165860" y="2748276"/>
            <a:ext cx="76358" cy="660402"/>
          </a:xfrm>
          <a:prstGeom prst="bentConnector3">
            <a:avLst>
              <a:gd name="adj1" fmla="val -299379"/>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3D7F908-25F8-496E-5C65-E148C301D4BE}"/>
              </a:ext>
            </a:extLst>
          </p:cNvPr>
          <p:cNvSpPr/>
          <p:nvPr/>
        </p:nvSpPr>
        <p:spPr>
          <a:xfrm>
            <a:off x="4805045" y="2484035"/>
            <a:ext cx="2317750" cy="48895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latin typeface="Arial" panose="020B0604020202020204" pitchFamily="34" charset="0"/>
                <a:ea typeface="Arial" panose="020B0604020202020204" pitchFamily="34" charset="0"/>
              </a:rPr>
              <a:t>Model’s </a:t>
            </a:r>
            <a:r>
              <a:rPr lang="pl-PL" sz="1100" dirty="0" err="1">
                <a:latin typeface="Arial" panose="020B0604020202020204" pitchFamily="34" charset="0"/>
                <a:ea typeface="Arial" panose="020B0604020202020204" pitchFamily="34" charset="0"/>
              </a:rPr>
              <a:t>Complexity</a:t>
            </a:r>
            <a:r>
              <a:rPr lang="pl-PL" sz="1100" dirty="0">
                <a:latin typeface="Arial" panose="020B0604020202020204" pitchFamily="34" charset="0"/>
                <a:ea typeface="Arial" panose="020B0604020202020204" pitchFamily="34" charset="0"/>
              </a:rPr>
              <a:t> </a:t>
            </a:r>
            <a:r>
              <a:rPr lang="pl-PL" sz="1100" dirty="0" err="1">
                <a:latin typeface="Arial" panose="020B0604020202020204" pitchFamily="34" charset="0"/>
                <a:ea typeface="Arial" panose="020B0604020202020204" pitchFamily="34" charset="0"/>
              </a:rPr>
              <a:t>Reduced</a:t>
            </a:r>
            <a:r>
              <a:rPr lang="pl-PL" sz="1100" dirty="0">
                <a:latin typeface="Arial" panose="020B0604020202020204" pitchFamily="34" charset="0"/>
                <a:ea typeface="Arial" panose="020B0604020202020204" pitchFamily="34" charset="0"/>
              </a:rPr>
              <a:t> </a:t>
            </a:r>
            <a:endParaRPr lang="en-US" sz="1100" dirty="0">
              <a:effectLst/>
              <a:latin typeface="Arial" panose="020B0604020202020204" pitchFamily="34" charset="0"/>
              <a:ea typeface="Arial" panose="020B0604020202020204" pitchFamily="34" charset="0"/>
            </a:endParaRPr>
          </a:p>
        </p:txBody>
      </p:sp>
      <p:sp>
        <p:nvSpPr>
          <p:cNvPr id="16" name="Rectangle 15">
            <a:extLst>
              <a:ext uri="{FF2B5EF4-FFF2-40B4-BE49-F238E27FC236}">
                <a16:creationId xmlns:a16="http://schemas.microsoft.com/office/drawing/2014/main" id="{3F648278-E60C-DA18-F3A2-D9FACED2B188}"/>
              </a:ext>
            </a:extLst>
          </p:cNvPr>
          <p:cNvSpPr/>
          <p:nvPr/>
        </p:nvSpPr>
        <p:spPr>
          <a:xfrm>
            <a:off x="5130165" y="3345335"/>
            <a:ext cx="2317750" cy="48895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solidFill>
                  <a:schemeClr val="tx1"/>
                </a:solidFill>
                <a:effectLst/>
                <a:latin typeface="Arial" panose="020B0604020202020204" pitchFamily="34" charset="0"/>
                <a:ea typeface="Arial" panose="020B0604020202020204" pitchFamily="34" charset="0"/>
              </a:rPr>
              <a:t>LASSO</a:t>
            </a:r>
            <a:endParaRPr lang="en-US" sz="1100" dirty="0">
              <a:solidFill>
                <a:schemeClr val="tx1"/>
              </a:solidFill>
              <a:effectLst/>
              <a:latin typeface="Arial" panose="020B0604020202020204" pitchFamily="34" charset="0"/>
              <a:ea typeface="Arial" panose="020B0604020202020204" pitchFamily="34" charset="0"/>
            </a:endParaRPr>
          </a:p>
        </p:txBody>
      </p:sp>
      <p:sp>
        <p:nvSpPr>
          <p:cNvPr id="17" name="Rectangle 16">
            <a:extLst>
              <a:ext uri="{FF2B5EF4-FFF2-40B4-BE49-F238E27FC236}">
                <a16:creationId xmlns:a16="http://schemas.microsoft.com/office/drawing/2014/main" id="{92CC81A6-F8B9-D5E7-5710-C932E25F77E2}"/>
              </a:ext>
            </a:extLst>
          </p:cNvPr>
          <p:cNvSpPr/>
          <p:nvPr/>
        </p:nvSpPr>
        <p:spPr>
          <a:xfrm>
            <a:off x="5130165" y="4186869"/>
            <a:ext cx="2317750" cy="48895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a:solidFill>
                  <a:schemeClr val="tx1"/>
                </a:solidFill>
                <a:effectLst/>
                <a:latin typeface="Arial" panose="020B0604020202020204" pitchFamily="34" charset="0"/>
                <a:ea typeface="Arial" panose="020B0604020202020204" pitchFamily="34" charset="0"/>
              </a:rPr>
              <a:t>Principal Components Analysis</a:t>
            </a:r>
            <a:endParaRPr lang="en-US" sz="1100" dirty="0">
              <a:solidFill>
                <a:schemeClr val="tx1"/>
              </a:solidFill>
              <a:effectLst/>
              <a:latin typeface="Arial" panose="020B0604020202020204" pitchFamily="34" charset="0"/>
              <a:ea typeface="Arial" panose="020B0604020202020204" pitchFamily="34" charset="0"/>
            </a:endParaRPr>
          </a:p>
        </p:txBody>
      </p:sp>
      <p:sp>
        <p:nvSpPr>
          <p:cNvPr id="18" name="Rectangle 17">
            <a:extLst>
              <a:ext uri="{FF2B5EF4-FFF2-40B4-BE49-F238E27FC236}">
                <a16:creationId xmlns:a16="http://schemas.microsoft.com/office/drawing/2014/main" id="{2F23307A-441E-AE7C-3CF9-391C1EC98C70}"/>
              </a:ext>
            </a:extLst>
          </p:cNvPr>
          <p:cNvSpPr/>
          <p:nvPr/>
        </p:nvSpPr>
        <p:spPr>
          <a:xfrm>
            <a:off x="5130165" y="5096510"/>
            <a:ext cx="2317750" cy="48895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solidFill>
                  <a:schemeClr val="tx1"/>
                </a:solidFill>
                <a:latin typeface="Arial" panose="020B0604020202020204" pitchFamily="34" charset="0"/>
                <a:ea typeface="Arial" panose="020B0604020202020204" pitchFamily="34" charset="0"/>
              </a:rPr>
              <a:t>Ridge</a:t>
            </a:r>
            <a:r>
              <a:rPr lang="pl-PL" sz="1100" dirty="0">
                <a:solidFill>
                  <a:schemeClr val="tx1"/>
                </a:solidFill>
                <a:latin typeface="Arial" panose="020B0604020202020204" pitchFamily="34" charset="0"/>
                <a:ea typeface="Arial" panose="020B0604020202020204" pitchFamily="34" charset="0"/>
              </a:rPr>
              <a:t> regression</a:t>
            </a:r>
            <a:endParaRPr lang="en-US" sz="1100" dirty="0">
              <a:solidFill>
                <a:schemeClr val="tx1"/>
              </a:solidFill>
              <a:effectLst/>
              <a:latin typeface="Arial" panose="020B0604020202020204" pitchFamily="34" charset="0"/>
              <a:ea typeface="Arial" panose="020B0604020202020204" pitchFamily="34" charset="0"/>
            </a:endParaRPr>
          </a:p>
        </p:txBody>
      </p:sp>
      <p:cxnSp>
        <p:nvCxnSpPr>
          <p:cNvPr id="19" name="Connector: Elbow 18">
            <a:extLst>
              <a:ext uri="{FF2B5EF4-FFF2-40B4-BE49-F238E27FC236}">
                <a16:creationId xmlns:a16="http://schemas.microsoft.com/office/drawing/2014/main" id="{FEAA00C0-FD56-1D26-9A23-98AC4F136938}"/>
              </a:ext>
            </a:extLst>
          </p:cNvPr>
          <p:cNvCxnSpPr>
            <a:cxnSpLocks/>
            <a:stCxn id="15" idx="1"/>
            <a:endCxn id="16" idx="1"/>
          </p:cNvCxnSpPr>
          <p:nvPr/>
        </p:nvCxnSpPr>
        <p:spPr>
          <a:xfrm rot="10800000" flipH="1" flipV="1">
            <a:off x="4805045" y="2728510"/>
            <a:ext cx="325120" cy="861300"/>
          </a:xfrm>
          <a:prstGeom prst="bentConnector3">
            <a:avLst>
              <a:gd name="adj1" fmla="val -7031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1478063-D7C1-A1C7-99C7-681988B0862A}"/>
              </a:ext>
            </a:extLst>
          </p:cNvPr>
          <p:cNvCxnSpPr>
            <a:cxnSpLocks/>
            <a:stCxn id="15" idx="3"/>
            <a:endCxn id="17" idx="3"/>
          </p:cNvCxnSpPr>
          <p:nvPr/>
        </p:nvCxnSpPr>
        <p:spPr>
          <a:xfrm>
            <a:off x="7122795" y="2728510"/>
            <a:ext cx="325120" cy="1702834"/>
          </a:xfrm>
          <a:prstGeom prst="bentConnector3">
            <a:avLst>
              <a:gd name="adj1" fmla="val 17031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A48147E-47D5-4940-1E1C-E4B7E66743F2}"/>
              </a:ext>
            </a:extLst>
          </p:cNvPr>
          <p:cNvCxnSpPr>
            <a:cxnSpLocks/>
          </p:cNvCxnSpPr>
          <p:nvPr/>
        </p:nvCxnSpPr>
        <p:spPr>
          <a:xfrm>
            <a:off x="7113270" y="2586355"/>
            <a:ext cx="325120" cy="2612475"/>
          </a:xfrm>
          <a:prstGeom prst="bentConnector3">
            <a:avLst>
              <a:gd name="adj1" fmla="val 25156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2C68EE5-4114-BAFF-709A-9582C078D8F4}"/>
              </a:ext>
            </a:extLst>
          </p:cNvPr>
          <p:cNvSpPr/>
          <p:nvPr/>
        </p:nvSpPr>
        <p:spPr>
          <a:xfrm>
            <a:off x="8851265" y="2484035"/>
            <a:ext cx="2317750" cy="488950"/>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latin typeface="Arial" panose="020B0604020202020204" pitchFamily="34" charset="0"/>
                <a:ea typeface="Arial" panose="020B0604020202020204" pitchFamily="34" charset="0"/>
              </a:rPr>
              <a:t>Tree</a:t>
            </a:r>
            <a:r>
              <a:rPr lang="pl-PL" sz="1100" dirty="0">
                <a:latin typeface="Arial" panose="020B0604020202020204" pitchFamily="34" charset="0"/>
                <a:ea typeface="Arial" panose="020B0604020202020204" pitchFamily="34" charset="0"/>
              </a:rPr>
              <a:t> based method</a:t>
            </a:r>
            <a:endParaRPr lang="en-US" sz="1100" dirty="0">
              <a:effectLst/>
              <a:latin typeface="Arial" panose="020B0604020202020204" pitchFamily="34" charset="0"/>
              <a:ea typeface="Arial" panose="020B0604020202020204" pitchFamily="34" charset="0"/>
            </a:endParaRPr>
          </a:p>
        </p:txBody>
      </p:sp>
      <p:sp>
        <p:nvSpPr>
          <p:cNvPr id="32" name="Rectangle 31">
            <a:extLst>
              <a:ext uri="{FF2B5EF4-FFF2-40B4-BE49-F238E27FC236}">
                <a16:creationId xmlns:a16="http://schemas.microsoft.com/office/drawing/2014/main" id="{7D1379F4-A11A-3390-CCDA-911A18E724CB}"/>
              </a:ext>
            </a:extLst>
          </p:cNvPr>
          <p:cNvSpPr/>
          <p:nvPr/>
        </p:nvSpPr>
        <p:spPr>
          <a:xfrm>
            <a:off x="8869045" y="3429000"/>
            <a:ext cx="2317750" cy="48895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pl-PL" sz="1100" dirty="0" err="1">
                <a:solidFill>
                  <a:schemeClr val="tx1"/>
                </a:solidFill>
                <a:latin typeface="Arial" panose="020B0604020202020204" pitchFamily="34" charset="0"/>
                <a:ea typeface="Arial" panose="020B0604020202020204" pitchFamily="34" charset="0"/>
              </a:rPr>
              <a:t>XGBoost</a:t>
            </a:r>
            <a:endParaRPr lang="en-US" sz="1100" dirty="0">
              <a:solidFill>
                <a:schemeClr val="tx1"/>
              </a:solidFill>
              <a:effectLst/>
              <a:latin typeface="Arial" panose="020B0604020202020204" pitchFamily="34" charset="0"/>
              <a:ea typeface="Arial" panose="020B0604020202020204" pitchFamily="34" charset="0"/>
            </a:endParaRPr>
          </a:p>
        </p:txBody>
      </p:sp>
      <p:cxnSp>
        <p:nvCxnSpPr>
          <p:cNvPr id="33" name="Connector: Elbow 32">
            <a:extLst>
              <a:ext uri="{FF2B5EF4-FFF2-40B4-BE49-F238E27FC236}">
                <a16:creationId xmlns:a16="http://schemas.microsoft.com/office/drawing/2014/main" id="{2F578DB1-29F1-7B9F-672F-35D5E2100839}"/>
              </a:ext>
            </a:extLst>
          </p:cNvPr>
          <p:cNvCxnSpPr>
            <a:cxnSpLocks/>
            <a:stCxn id="31" idx="1"/>
            <a:endCxn id="32" idx="1"/>
          </p:cNvCxnSpPr>
          <p:nvPr/>
        </p:nvCxnSpPr>
        <p:spPr>
          <a:xfrm rot="10800000" flipH="1" flipV="1">
            <a:off x="8851265" y="2728509"/>
            <a:ext cx="17780" cy="944965"/>
          </a:xfrm>
          <a:prstGeom prst="bentConnector3">
            <a:avLst>
              <a:gd name="adj1" fmla="val -1285714"/>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17032E5-641C-7D88-A827-A92EBBD0A423}"/>
              </a:ext>
            </a:extLst>
          </p:cNvPr>
          <p:cNvCxnSpPr>
            <a:stCxn id="4" idx="1"/>
            <a:endCxn id="5" idx="0"/>
          </p:cNvCxnSpPr>
          <p:nvPr/>
        </p:nvCxnSpPr>
        <p:spPr>
          <a:xfrm flipH="1">
            <a:off x="2324735" y="1437640"/>
            <a:ext cx="2480310" cy="1066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1E8E688-821E-7993-A1DA-6017D6A3362F}"/>
              </a:ext>
            </a:extLst>
          </p:cNvPr>
          <p:cNvCxnSpPr>
            <a:cxnSpLocks/>
            <a:stCxn id="4" idx="2"/>
            <a:endCxn id="15" idx="0"/>
          </p:cNvCxnSpPr>
          <p:nvPr/>
        </p:nvCxnSpPr>
        <p:spPr>
          <a:xfrm>
            <a:off x="5963920" y="1682115"/>
            <a:ext cx="0" cy="801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068411-4D1F-40EC-4B5C-F25740078D2C}"/>
              </a:ext>
            </a:extLst>
          </p:cNvPr>
          <p:cNvCxnSpPr>
            <a:cxnSpLocks/>
            <a:stCxn id="4" idx="3"/>
            <a:endCxn id="31" idx="0"/>
          </p:cNvCxnSpPr>
          <p:nvPr/>
        </p:nvCxnSpPr>
        <p:spPr>
          <a:xfrm>
            <a:off x="7122795" y="1437640"/>
            <a:ext cx="2887345" cy="1046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B224E61-323A-F3FE-D7EC-1135E6C03111}"/>
              </a:ext>
            </a:extLst>
          </p:cNvPr>
          <p:cNvCxnSpPr>
            <a:cxnSpLocks/>
            <a:stCxn id="5" idx="3"/>
            <a:endCxn id="7" idx="3"/>
          </p:cNvCxnSpPr>
          <p:nvPr/>
        </p:nvCxnSpPr>
        <p:spPr>
          <a:xfrm>
            <a:off x="3483610" y="2748276"/>
            <a:ext cx="76358" cy="1320804"/>
          </a:xfrm>
          <a:prstGeom prst="bentConnector3">
            <a:avLst>
              <a:gd name="adj1" fmla="val 399379"/>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9B6B2EF-891F-8E24-0BD9-8268C8FC23E2}"/>
              </a:ext>
            </a:extLst>
          </p:cNvPr>
          <p:cNvSpPr txBox="1"/>
          <p:nvPr/>
        </p:nvSpPr>
        <p:spPr>
          <a:xfrm>
            <a:off x="175588" y="5016560"/>
            <a:ext cx="4792017" cy="584775"/>
          </a:xfrm>
          <a:prstGeom prst="rect">
            <a:avLst/>
          </a:prstGeom>
          <a:noFill/>
        </p:spPr>
        <p:txBody>
          <a:bodyPr wrap="none" rtlCol="0">
            <a:spAutoFit/>
          </a:bodyPr>
          <a:lstStyle/>
          <a:p>
            <a:r>
              <a:rPr lang="pl-PL" sz="3200" dirty="0"/>
              <a:t>Precision vs Interpretation!</a:t>
            </a:r>
            <a:endParaRPr lang="en-US" sz="3200" dirty="0"/>
          </a:p>
        </p:txBody>
      </p:sp>
    </p:spTree>
    <p:extLst>
      <p:ext uri="{BB962C8B-B14F-4D97-AF65-F5344CB8AC3E}">
        <p14:creationId xmlns:p14="http://schemas.microsoft.com/office/powerpoint/2010/main" val="2614750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9349-9E59-B366-999B-93F79D29B120}"/>
              </a:ext>
            </a:extLst>
          </p:cNvPr>
          <p:cNvSpPr>
            <a:spLocks noGrp="1"/>
          </p:cNvSpPr>
          <p:nvPr>
            <p:ph type="title"/>
          </p:nvPr>
        </p:nvSpPr>
        <p:spPr>
          <a:xfrm>
            <a:off x="838200" y="365125"/>
            <a:ext cx="10515600" cy="589915"/>
          </a:xfrm>
        </p:spPr>
        <p:txBody>
          <a:bodyPr>
            <a:normAutofit/>
          </a:bodyPr>
          <a:lstStyle/>
          <a:p>
            <a:pPr algn="ctr"/>
            <a:r>
              <a:rPr lang="pl-PL" sz="3600" b="1" dirty="0">
                <a:latin typeface="+mn-lt"/>
              </a:rPr>
              <a:t>LASSO algorithm – that’s we used</a:t>
            </a:r>
            <a:endParaRPr lang="en-US" sz="3600" b="1" dirty="0">
              <a:latin typeface="+mn-lt"/>
            </a:endParaRPr>
          </a:p>
        </p:txBody>
      </p:sp>
      <p:pic>
        <p:nvPicPr>
          <p:cNvPr id="4" name="Picture 3">
            <a:extLst>
              <a:ext uri="{FF2B5EF4-FFF2-40B4-BE49-F238E27FC236}">
                <a16:creationId xmlns:a16="http://schemas.microsoft.com/office/drawing/2014/main" id="{0A56A1E7-6BA9-2DD9-9111-DD93E9130D41}"/>
              </a:ext>
            </a:extLst>
          </p:cNvPr>
          <p:cNvPicPr>
            <a:picLocks noChangeAspect="1"/>
          </p:cNvPicPr>
          <p:nvPr/>
        </p:nvPicPr>
        <p:blipFill>
          <a:blip r:embed="rId3"/>
          <a:stretch>
            <a:fillRect/>
          </a:stretch>
        </p:blipFill>
        <p:spPr>
          <a:xfrm>
            <a:off x="838200" y="1260475"/>
            <a:ext cx="3667125" cy="809625"/>
          </a:xfrm>
          <a:prstGeom prst="rect">
            <a:avLst/>
          </a:prstGeom>
        </p:spPr>
      </p:pic>
      <p:pic>
        <p:nvPicPr>
          <p:cNvPr id="5" name="Picture 4">
            <a:extLst>
              <a:ext uri="{FF2B5EF4-FFF2-40B4-BE49-F238E27FC236}">
                <a16:creationId xmlns:a16="http://schemas.microsoft.com/office/drawing/2014/main" id="{78678BF0-382E-DA22-EA4C-5372AD30FE6C}"/>
              </a:ext>
            </a:extLst>
          </p:cNvPr>
          <p:cNvPicPr>
            <a:picLocks noChangeAspect="1"/>
          </p:cNvPicPr>
          <p:nvPr/>
        </p:nvPicPr>
        <p:blipFill>
          <a:blip r:embed="rId4"/>
          <a:stretch>
            <a:fillRect/>
          </a:stretch>
        </p:blipFill>
        <p:spPr>
          <a:xfrm>
            <a:off x="1102360" y="2375535"/>
            <a:ext cx="2581275" cy="806450"/>
          </a:xfrm>
          <a:prstGeom prst="rect">
            <a:avLst/>
          </a:prstGeom>
        </p:spPr>
      </p:pic>
      <p:sp>
        <p:nvSpPr>
          <p:cNvPr id="6" name="Rectangle 2">
            <a:extLst>
              <a:ext uri="{FF2B5EF4-FFF2-40B4-BE49-F238E27FC236}">
                <a16:creationId xmlns:a16="http://schemas.microsoft.com/office/drawing/2014/main" id="{2C58CFF9-E2E0-009A-59C9-04C6D9B837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40C4F8E4-B5B7-D471-F090-02DAB15216A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5B420171-1244-BF1A-950B-A19C299F5DAA}"/>
              </a:ext>
            </a:extLst>
          </p:cNvPr>
          <p:cNvSpPr txBox="1"/>
          <p:nvPr/>
        </p:nvSpPr>
        <p:spPr>
          <a:xfrm>
            <a:off x="7686677" y="1477605"/>
            <a:ext cx="3833935" cy="461665"/>
          </a:xfrm>
          <a:prstGeom prst="rect">
            <a:avLst/>
          </a:prstGeom>
          <a:noFill/>
        </p:spPr>
        <p:txBody>
          <a:bodyPr wrap="none" rtlCol="0">
            <a:spAutoFit/>
          </a:bodyPr>
          <a:lstStyle/>
          <a:p>
            <a:r>
              <a:rPr lang="pl-PL" sz="2400" dirty="0">
                <a:solidFill>
                  <a:srgbClr val="00B050"/>
                </a:solidFill>
              </a:rPr>
              <a:t>Goal: Minimize Cost Function</a:t>
            </a:r>
            <a:endParaRPr lang="en-US" sz="2400" dirty="0">
              <a:solidFill>
                <a:srgbClr val="00B050"/>
              </a:solidFill>
            </a:endParaRPr>
          </a:p>
        </p:txBody>
      </p:sp>
      <p:sp>
        <p:nvSpPr>
          <p:cNvPr id="10" name="Arrow: Left 9">
            <a:extLst>
              <a:ext uri="{FF2B5EF4-FFF2-40B4-BE49-F238E27FC236}">
                <a16:creationId xmlns:a16="http://schemas.microsoft.com/office/drawing/2014/main" id="{6FC6557C-F1E4-A866-3C74-3BFF81324593}"/>
              </a:ext>
            </a:extLst>
          </p:cNvPr>
          <p:cNvSpPr/>
          <p:nvPr/>
        </p:nvSpPr>
        <p:spPr>
          <a:xfrm>
            <a:off x="4840604" y="1477605"/>
            <a:ext cx="2687957" cy="484632"/>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9FEA41-3918-BC8F-FF30-3D6C4BD4CF9B}"/>
              </a:ext>
            </a:extLst>
          </p:cNvPr>
          <p:cNvSpPr txBox="1"/>
          <p:nvPr/>
        </p:nvSpPr>
        <p:spPr>
          <a:xfrm>
            <a:off x="4673792" y="2959674"/>
            <a:ext cx="6680008" cy="2308324"/>
          </a:xfrm>
          <a:prstGeom prst="rect">
            <a:avLst/>
          </a:prstGeom>
          <a:noFill/>
        </p:spPr>
        <p:txBody>
          <a:bodyPr wrap="square" rtlCol="0">
            <a:spAutoFit/>
          </a:bodyPr>
          <a:lstStyle/>
          <a:p>
            <a:pPr marL="285750" indent="-285750">
              <a:buFont typeface="Wingdings" panose="05000000000000000000" pitchFamily="2" charset="2"/>
              <a:buChar char="q"/>
            </a:pPr>
            <a:r>
              <a:rPr lang="pl-PL" sz="1600" dirty="0"/>
              <a:t>Includes regularization part as response to overfitting problem</a:t>
            </a:r>
          </a:p>
          <a:p>
            <a:endParaRPr lang="pl-PL" sz="1600" dirty="0"/>
          </a:p>
          <a:p>
            <a:pPr marL="285750" indent="-285750">
              <a:buFont typeface="Wingdings" panose="05000000000000000000" pitchFamily="2" charset="2"/>
              <a:buChar char="q"/>
            </a:pPr>
            <a:r>
              <a:rPr lang="pl-PL" sz="1600" dirty="0">
                <a:ea typeface="Arial" panose="020B0604020202020204" pitchFamily="34" charset="0"/>
              </a:rPr>
              <a:t>R</a:t>
            </a:r>
            <a:r>
              <a:rPr lang="en-US" sz="1600" u="none" strike="noStrike" dirty="0">
                <a:effectLst/>
                <a:ea typeface="Arial" panose="020B0604020202020204" pitchFamily="34" charset="0"/>
              </a:rPr>
              <a:t>egularization introduces penalty for complex model (mathematically = it tries to avoid large values of coefficients)</a:t>
            </a:r>
            <a:endParaRPr lang="pl-PL" sz="1600" u="none" strike="noStrike" dirty="0">
              <a:effectLst/>
              <a:ea typeface="Arial" panose="020B0604020202020204" pitchFamily="34" charset="0"/>
            </a:endParaRPr>
          </a:p>
          <a:p>
            <a:endParaRPr lang="pl-PL" sz="1600" u="none" strike="noStrike" dirty="0">
              <a:effectLst/>
              <a:ea typeface="Arial" panose="020B0604020202020204" pitchFamily="34" charset="0"/>
            </a:endParaRPr>
          </a:p>
          <a:p>
            <a:pPr marL="285750" indent="-285750">
              <a:buFont typeface="Wingdings" panose="05000000000000000000" pitchFamily="2" charset="2"/>
              <a:buChar char="q"/>
            </a:pPr>
            <a:r>
              <a:rPr lang="pl-PL" sz="1600" dirty="0">
                <a:ea typeface="Arial" panose="020B0604020202020204" pitchFamily="34" charset="0"/>
              </a:rPr>
              <a:t>W</a:t>
            </a:r>
            <a:r>
              <a:rPr lang="en-US" sz="1600" u="none" strike="noStrike" dirty="0">
                <a:effectLst/>
                <a:ea typeface="Arial" panose="020B0604020202020204" pitchFamily="34" charset="0"/>
              </a:rPr>
              <a:t>e use it when we have a lot of variables, we don’t really know which variables we want to use (for example - no domain knowledge)</a:t>
            </a:r>
          </a:p>
          <a:p>
            <a:pPr marL="285750" indent="-285750">
              <a:buFont typeface="Wingdings" panose="05000000000000000000" pitchFamily="2" charset="2"/>
              <a:buChar char="q"/>
            </a:pPr>
            <a:endParaRPr lang="en-US" sz="1600" u="none" strike="noStrike" dirty="0">
              <a:effectLst/>
              <a:ea typeface="Arial" panose="020B0604020202020204" pitchFamily="34" charset="0"/>
            </a:endParaRPr>
          </a:p>
          <a:p>
            <a:pPr marL="285750" indent="-285750">
              <a:buFont typeface="Wingdings" panose="05000000000000000000" pitchFamily="2" charset="2"/>
              <a:buChar char="q"/>
            </a:pPr>
            <a:endParaRPr lang="en-US" sz="1600" dirty="0"/>
          </a:p>
        </p:txBody>
      </p:sp>
    </p:spTree>
    <p:extLst>
      <p:ext uri="{BB962C8B-B14F-4D97-AF65-F5344CB8AC3E}">
        <p14:creationId xmlns:p14="http://schemas.microsoft.com/office/powerpoint/2010/main" val="3831091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9349-9E59-B366-999B-93F79D29B120}"/>
              </a:ext>
            </a:extLst>
          </p:cNvPr>
          <p:cNvSpPr>
            <a:spLocks noGrp="1"/>
          </p:cNvSpPr>
          <p:nvPr>
            <p:ph type="title"/>
          </p:nvPr>
        </p:nvSpPr>
        <p:spPr>
          <a:xfrm>
            <a:off x="838200" y="365125"/>
            <a:ext cx="10515600" cy="589915"/>
          </a:xfrm>
        </p:spPr>
        <p:txBody>
          <a:bodyPr>
            <a:normAutofit/>
          </a:bodyPr>
          <a:lstStyle/>
          <a:p>
            <a:pPr algn="ctr"/>
            <a:r>
              <a:rPr lang="pl-PL" sz="3600" b="1" dirty="0">
                <a:latin typeface="+mn-lt"/>
              </a:rPr>
              <a:t>LASSO algorithm – that’s we used</a:t>
            </a:r>
            <a:endParaRPr lang="en-US" sz="3600" b="1" dirty="0">
              <a:latin typeface="+mn-lt"/>
            </a:endParaRPr>
          </a:p>
        </p:txBody>
      </p:sp>
      <p:sp>
        <p:nvSpPr>
          <p:cNvPr id="6" name="Rectangle 2">
            <a:extLst>
              <a:ext uri="{FF2B5EF4-FFF2-40B4-BE49-F238E27FC236}">
                <a16:creationId xmlns:a16="http://schemas.microsoft.com/office/drawing/2014/main" id="{2C58CFF9-E2E0-009A-59C9-04C6D9B837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40C4F8E4-B5B7-D471-F090-02DAB15216A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C49FEA41-3918-BC8F-FF30-3D6C4BD4CF9B}"/>
              </a:ext>
            </a:extLst>
          </p:cNvPr>
          <p:cNvSpPr txBox="1"/>
          <p:nvPr/>
        </p:nvSpPr>
        <p:spPr>
          <a:xfrm>
            <a:off x="594360" y="1047115"/>
            <a:ext cx="11201400" cy="5106013"/>
          </a:xfrm>
          <a:prstGeom prst="rect">
            <a:avLst/>
          </a:prstGeom>
          <a:noFill/>
        </p:spPr>
        <p:txBody>
          <a:bodyPr wrap="square" rtlCol="0">
            <a:spAutoFit/>
          </a:bodyPr>
          <a:lstStyle/>
          <a:p>
            <a:pPr marL="171450" lvl="0" indent="-171450">
              <a:lnSpc>
                <a:spcPct val="115000"/>
              </a:lnSpc>
              <a:buFont typeface="Wingdings" panose="05000000000000000000" pitchFamily="2" charset="2"/>
              <a:buChar char="v"/>
            </a:pPr>
            <a:r>
              <a:rPr lang="pl-PL" b="1" u="none" strike="noStrike" dirty="0">
                <a:effectLst/>
                <a:latin typeface="Arial" panose="020B0604020202020204" pitchFamily="34" charset="0"/>
                <a:ea typeface="Arial" panose="020B0604020202020204" pitchFamily="34" charset="0"/>
              </a:rPr>
              <a:t> </a:t>
            </a:r>
            <a:r>
              <a:rPr lang="en-US" b="1" u="none" strike="noStrike" dirty="0">
                <a:effectLst/>
                <a:latin typeface="Arial" panose="020B0604020202020204" pitchFamily="34" charset="0"/>
                <a:ea typeface="Arial" panose="020B0604020202020204" pitchFamily="34" charset="0"/>
              </a:rPr>
              <a:t>Lasso</a:t>
            </a:r>
            <a:r>
              <a:rPr lang="en-US" u="none" strike="noStrike" dirty="0">
                <a:effectLst/>
                <a:latin typeface="Arial" panose="020B0604020202020204" pitchFamily="34" charset="0"/>
                <a:ea typeface="Arial" panose="020B0604020202020204" pitchFamily="34" charset="0"/>
              </a:rPr>
              <a:t> - newer and better method than “classical” linear regression (origins in XVII century)</a:t>
            </a:r>
            <a:endParaRPr lang="pl-PL" u="none" strike="noStrike" dirty="0">
              <a:effectLst/>
              <a:latin typeface="Arial" panose="020B0604020202020204" pitchFamily="34" charset="0"/>
              <a:ea typeface="Arial" panose="020B0604020202020204" pitchFamily="34" charset="0"/>
            </a:endParaRPr>
          </a:p>
          <a:p>
            <a:pPr marL="342900" lvl="0" indent="-342900">
              <a:lnSpc>
                <a:spcPct val="115000"/>
              </a:lnSpc>
              <a:buFont typeface="Symbol" panose="05050102010706020507" pitchFamily="18" charset="2"/>
              <a:buChar char="-"/>
            </a:pPr>
            <a:endParaRPr lang="pl-PL" dirty="0">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we are performing linear regression, but we add additional element -&gt; </a:t>
            </a:r>
          </a:p>
          <a:p>
            <a:pPr marL="914400">
              <a:lnSpc>
                <a:spcPct val="115000"/>
              </a:lnSpc>
            </a:pPr>
            <a:r>
              <a:rPr lang="en-US" dirty="0">
                <a:effectLst/>
                <a:latin typeface="Arial" panose="020B0604020202020204" pitchFamily="34" charset="0"/>
                <a:ea typeface="Arial" panose="020B0604020202020204" pitchFamily="34" charset="0"/>
              </a:rPr>
              <a:t>penalty added to list of coefficients</a:t>
            </a:r>
            <a:endParaRPr lang="pl-PL" dirty="0">
              <a:effectLst/>
              <a:latin typeface="Arial" panose="020B0604020202020204" pitchFamily="34" charset="0"/>
              <a:ea typeface="Arial" panose="020B0604020202020204" pitchFamily="34" charset="0"/>
            </a:endParaRPr>
          </a:p>
          <a:p>
            <a:pPr marL="914400">
              <a:lnSpc>
                <a:spcPct val="115000"/>
              </a:lnSpc>
            </a:pPr>
            <a:endParaRPr lang="en-US"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optimization goal is minimization of cost function J; LASSO enforces that absolute values of coefficients must be less than LAMBDA parameter</a:t>
            </a:r>
            <a:endParaRPr lang="pl-PL" u="none" strike="noStrike"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endParaRPr lang="en-US" u="none" strike="noStrike"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lower LAMBDA value then more coefficient will be zero so they will be eliminated from model</a:t>
            </a:r>
            <a:endParaRPr lang="pl-PL" u="none" strike="noStrike" dirty="0">
              <a:effectLst/>
              <a:latin typeface="Arial" panose="020B0604020202020204" pitchFamily="34" charset="0"/>
              <a:ea typeface="Arial" panose="020B0604020202020204" pitchFamily="34" charset="0"/>
            </a:endParaRPr>
          </a:p>
          <a:p>
            <a:pPr lvl="1">
              <a:lnSpc>
                <a:spcPct val="115000"/>
              </a:lnSpc>
            </a:pPr>
            <a:r>
              <a:rPr lang="en-US" u="none" strike="noStrike" dirty="0">
                <a:effectLst/>
                <a:latin typeface="Arial" panose="020B0604020202020204" pitchFamily="34" charset="0"/>
                <a:ea typeface="Arial" panose="020B0604020202020204" pitchFamily="34" charset="0"/>
              </a:rPr>
              <a:t> </a:t>
            </a: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If coefficient is sooner eliminated from model, then less “impact” it has on explained variable</a:t>
            </a:r>
            <a:endParaRPr lang="pl-PL" u="none" strike="noStrike" dirty="0">
              <a:effectLst/>
              <a:latin typeface="Arial" panose="020B0604020202020204" pitchFamily="34" charset="0"/>
              <a:ea typeface="Arial" panose="020B0604020202020204" pitchFamily="34" charset="0"/>
            </a:endParaRPr>
          </a:p>
          <a:p>
            <a:pPr lvl="1">
              <a:lnSpc>
                <a:spcPct val="115000"/>
              </a:lnSpc>
            </a:pPr>
            <a:endParaRPr lang="en-US" u="none" strike="noStrike" dirty="0">
              <a:effectLst/>
              <a:latin typeface="Arial" panose="020B0604020202020204" pitchFamily="34" charset="0"/>
              <a:ea typeface="Arial" panose="020B0604020202020204" pitchFamily="34" charset="0"/>
            </a:endParaRPr>
          </a:p>
          <a:p>
            <a:pPr marL="742950" lvl="1" indent="-285750">
              <a:lnSpc>
                <a:spcPct val="115000"/>
              </a:lnSpc>
              <a:buFont typeface="Wingdings" panose="05000000000000000000" pitchFamily="2" charset="2"/>
              <a:buChar char="v"/>
            </a:pPr>
            <a:r>
              <a:rPr lang="en-US" u="none" strike="noStrike" dirty="0">
                <a:effectLst/>
                <a:latin typeface="Arial" panose="020B0604020202020204" pitchFamily="34" charset="0"/>
                <a:ea typeface="Arial" panose="020B0604020202020204" pitchFamily="34" charset="0"/>
              </a:rPr>
              <a:t>LASSO results could be very nicely visualized (“positive” impact and “negative” impact) are possible </a:t>
            </a:r>
            <a:br>
              <a:rPr lang="en-US" u="none" strike="noStrike" dirty="0">
                <a:effectLst/>
                <a:latin typeface="Arial" panose="020B0604020202020204" pitchFamily="34" charset="0"/>
                <a:ea typeface="Arial" panose="020B0604020202020204" pitchFamily="34" charset="0"/>
              </a:rPr>
            </a:br>
            <a:endParaRPr lang="en-US" u="none" strike="noStrike" dirty="0">
              <a:effectLst/>
              <a:latin typeface="Arial" panose="020B0604020202020204" pitchFamily="34" charset="0"/>
              <a:ea typeface="Arial" panose="020B0604020202020204" pitchFamily="34" charset="0"/>
            </a:endParaRPr>
          </a:p>
          <a:p>
            <a:pPr marL="285750" indent="-285750">
              <a:buFont typeface="Wingdings" panose="05000000000000000000" pitchFamily="2" charset="2"/>
              <a:buChar char="q"/>
            </a:pPr>
            <a:endParaRPr lang="en-US" u="none" strike="noStrike" dirty="0">
              <a:effectLst/>
              <a:ea typeface="Arial" panose="020B0604020202020204" pitchFamily="34" charset="0"/>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18934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FD697-2AB8-7D40-46A4-AAB76C75B4DC}"/>
              </a:ext>
            </a:extLst>
          </p:cNvPr>
          <p:cNvPicPr>
            <a:picLocks noChangeAspect="1"/>
          </p:cNvPicPr>
          <p:nvPr/>
        </p:nvPicPr>
        <p:blipFill>
          <a:blip r:embed="rId3"/>
          <a:stretch>
            <a:fillRect/>
          </a:stretch>
        </p:blipFill>
        <p:spPr>
          <a:xfrm>
            <a:off x="555460" y="1259841"/>
            <a:ext cx="6407479" cy="5024232"/>
          </a:xfrm>
          <a:prstGeom prst="rect">
            <a:avLst/>
          </a:prstGeom>
        </p:spPr>
      </p:pic>
      <p:sp>
        <p:nvSpPr>
          <p:cNvPr id="6" name="Title 1">
            <a:extLst>
              <a:ext uri="{FF2B5EF4-FFF2-40B4-BE49-F238E27FC236}">
                <a16:creationId xmlns:a16="http://schemas.microsoft.com/office/drawing/2014/main" id="{5AA63FFF-9AAF-E874-F8B4-C7BBB16A3ED5}"/>
              </a:ext>
            </a:extLst>
          </p:cNvPr>
          <p:cNvSpPr>
            <a:spLocks noGrp="1"/>
          </p:cNvSpPr>
          <p:nvPr>
            <p:ph type="title"/>
          </p:nvPr>
        </p:nvSpPr>
        <p:spPr>
          <a:xfrm>
            <a:off x="838200" y="365125"/>
            <a:ext cx="10515600" cy="894715"/>
          </a:xfrm>
        </p:spPr>
        <p:txBody>
          <a:bodyPr>
            <a:normAutofit/>
          </a:bodyPr>
          <a:lstStyle/>
          <a:p>
            <a:pPr algn="ctr"/>
            <a:r>
              <a:rPr lang="pl-PL" sz="3600" b="1" dirty="0">
                <a:latin typeface="+mn-lt"/>
              </a:rPr>
              <a:t>LASSO algoritm – practice</a:t>
            </a:r>
            <a:endParaRPr lang="en-US" sz="3600" b="1" dirty="0">
              <a:latin typeface="+mn-lt"/>
            </a:endParaRPr>
          </a:p>
        </p:txBody>
      </p:sp>
      <p:sp>
        <p:nvSpPr>
          <p:cNvPr id="8" name="TextBox 7">
            <a:extLst>
              <a:ext uri="{FF2B5EF4-FFF2-40B4-BE49-F238E27FC236}">
                <a16:creationId xmlns:a16="http://schemas.microsoft.com/office/drawing/2014/main" id="{BF7820D1-6845-79B3-C1DD-8BEBA6A34266}"/>
              </a:ext>
            </a:extLst>
          </p:cNvPr>
          <p:cNvSpPr txBox="1"/>
          <p:nvPr/>
        </p:nvSpPr>
        <p:spPr>
          <a:xfrm>
            <a:off x="7142480" y="1408082"/>
            <a:ext cx="4378960" cy="5016758"/>
          </a:xfrm>
          <a:prstGeom prst="rect">
            <a:avLst/>
          </a:prstGeom>
          <a:noFill/>
        </p:spPr>
        <p:txBody>
          <a:bodyPr wrap="square">
            <a:spAutoFit/>
          </a:bodyPr>
          <a:lstStyle/>
          <a:p>
            <a:r>
              <a:rPr lang="en-US" sz="1600" dirty="0">
                <a:effectLst/>
                <a:latin typeface="Arial" panose="020B0604020202020204" pitchFamily="34" charset="0"/>
                <a:ea typeface="Arial" panose="020B0604020202020204" pitchFamily="34" charset="0"/>
              </a:rPr>
              <a:t>It shows how short-term price rent is related with various variables and value of LAMBDA parameter </a:t>
            </a:r>
            <a:endParaRPr lang="pl-PL" sz="1600" dirty="0">
              <a:effectLst/>
              <a:latin typeface="Arial" panose="020B0604020202020204" pitchFamily="34" charset="0"/>
              <a:ea typeface="Arial" panose="020B0604020202020204" pitchFamily="34" charset="0"/>
            </a:endParaRPr>
          </a:p>
          <a:p>
            <a:r>
              <a:rPr lang="en-US" sz="1600" dirty="0">
                <a:effectLst/>
                <a:latin typeface="Arial" panose="020B0604020202020204" pitchFamily="34" charset="0"/>
                <a:ea typeface="Arial" panose="020B0604020202020204" pitchFamily="34" charset="0"/>
              </a:rPr>
              <a:t>(here is log(LAMBDA) is used on X axis for better visualization experience</a:t>
            </a:r>
            <a:r>
              <a:rPr lang="pl-PL" sz="1600" dirty="0">
                <a:effectLst/>
                <a:latin typeface="Arial" panose="020B0604020202020204" pitchFamily="34" charset="0"/>
                <a:ea typeface="Arial" panose="020B0604020202020204" pitchFamily="34" charset="0"/>
              </a:rPr>
              <a:t>’)</a:t>
            </a:r>
          </a:p>
          <a:p>
            <a:endParaRPr lang="pl-PL" sz="1600" dirty="0">
              <a:latin typeface="Arial" panose="020B0604020202020204" pitchFamily="34" charset="0"/>
              <a:ea typeface="Arial" panose="020B0604020202020204" pitchFamily="34" charset="0"/>
            </a:endParaRPr>
          </a:p>
          <a:p>
            <a:endParaRPr lang="pl-PL" sz="1600" dirty="0">
              <a:latin typeface="Arial" panose="020B0604020202020204" pitchFamily="34" charset="0"/>
              <a:ea typeface="Arial" panose="020B0604020202020204" pitchFamily="34" charset="0"/>
            </a:endParaRPr>
          </a:p>
          <a:p>
            <a:r>
              <a:rPr lang="en-US" sz="1600" dirty="0">
                <a:effectLst/>
                <a:latin typeface="Arial" panose="020B0604020202020204" pitchFamily="34" charset="0"/>
                <a:ea typeface="Arial" panose="020B0604020202020204" pitchFamily="34" charset="0"/>
              </a:rPr>
              <a:t>Lower LAMBDA value then sum of coefficients. The coefficient with larger impact on price dies last. </a:t>
            </a:r>
          </a:p>
          <a:p>
            <a:endParaRPr lang="pl-PL" sz="1600" dirty="0">
              <a:effectLst/>
              <a:latin typeface="Arial" panose="020B0604020202020204" pitchFamily="34" charset="0"/>
              <a:ea typeface="Arial" panose="020B0604020202020204" pitchFamily="34" charset="0"/>
            </a:endParaRPr>
          </a:p>
          <a:p>
            <a:endParaRPr lang="pl-PL" sz="1600" dirty="0">
              <a:effectLst/>
              <a:latin typeface="Arial" panose="020B0604020202020204" pitchFamily="34" charset="0"/>
              <a:ea typeface="Arial" panose="020B0604020202020204" pitchFamily="34" charset="0"/>
            </a:endParaRPr>
          </a:p>
          <a:p>
            <a:r>
              <a:rPr lang="en-US" sz="1600" dirty="0">
                <a:effectLst/>
                <a:latin typeface="Arial" panose="020B0604020202020204" pitchFamily="34" charset="0"/>
                <a:ea typeface="Arial" panose="020B0604020202020204" pitchFamily="34" charset="0"/>
              </a:rPr>
              <a:t>Here for example, we see </a:t>
            </a:r>
            <a:r>
              <a:rPr lang="en-US" sz="1600" b="1" i="1" dirty="0">
                <a:effectLst/>
                <a:latin typeface="Arial" panose="020B0604020202020204" pitchFamily="34" charset="0"/>
                <a:ea typeface="Arial" panose="020B0604020202020204" pitchFamily="34" charset="0"/>
              </a:rPr>
              <a:t>number of bedrooms</a:t>
            </a:r>
            <a:r>
              <a:rPr lang="en-US" sz="1600" dirty="0">
                <a:effectLst/>
                <a:latin typeface="Arial" panose="020B0604020202020204" pitchFamily="34" charset="0"/>
                <a:ea typeface="Arial" panose="020B0604020202020204" pitchFamily="34" charset="0"/>
              </a:rPr>
              <a:t> has most impact on price and rating has negative impact on price (lower rating then lower price), but it has least impact on price among all variables provided.</a:t>
            </a:r>
            <a:br>
              <a:rPr lang="en-US" sz="1600" dirty="0">
                <a:effectLst/>
                <a:latin typeface="Arial" panose="020B0604020202020204" pitchFamily="34" charset="0"/>
                <a:ea typeface="Arial" panose="020B0604020202020204" pitchFamily="34" charset="0"/>
              </a:rPr>
            </a:br>
            <a:endParaRPr lang="pl-PL" sz="1600" dirty="0">
              <a:effectLst/>
              <a:latin typeface="Arial" panose="020B0604020202020204" pitchFamily="34" charset="0"/>
              <a:ea typeface="Arial" panose="020B0604020202020204" pitchFamily="34" charset="0"/>
            </a:endParaRPr>
          </a:p>
          <a:p>
            <a:endParaRPr lang="pl-PL" sz="1600" dirty="0">
              <a:latin typeface="Arial" panose="020B0604020202020204" pitchFamily="34" charset="0"/>
            </a:endParaRPr>
          </a:p>
          <a:p>
            <a:endParaRPr lang="en-US" sz="1600" dirty="0"/>
          </a:p>
        </p:txBody>
      </p:sp>
    </p:spTree>
    <p:extLst>
      <p:ext uri="{BB962C8B-B14F-4D97-AF65-F5344CB8AC3E}">
        <p14:creationId xmlns:p14="http://schemas.microsoft.com/office/powerpoint/2010/main" val="1136411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3448E2-8EAC-33BD-9C40-E5A1088A3B42}"/>
              </a:ext>
            </a:extLst>
          </p:cNvPr>
          <p:cNvSpPr txBox="1"/>
          <p:nvPr/>
        </p:nvSpPr>
        <p:spPr>
          <a:xfrm>
            <a:off x="418113" y="1207761"/>
            <a:ext cx="1135577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pl-PL" sz="2400" dirty="0" err="1"/>
              <a:t>Comparing</a:t>
            </a:r>
            <a:r>
              <a:rPr lang="pl-PL" sz="2400" dirty="0"/>
              <a:t> 3 cities </a:t>
            </a:r>
            <a:r>
              <a:rPr lang="en-US" sz="2400" dirty="0"/>
              <a:t>-&gt; Berlin, </a:t>
            </a:r>
            <a:r>
              <a:rPr lang="en-US" sz="2400" dirty="0" err="1"/>
              <a:t>Monachium</a:t>
            </a:r>
            <a:r>
              <a:rPr lang="en-US" sz="2400" dirty="0"/>
              <a:t> </a:t>
            </a:r>
            <a:r>
              <a:rPr lang="en-US" sz="2400" dirty="0" err="1"/>
              <a:t>i</a:t>
            </a:r>
            <a:r>
              <a:rPr lang="en-US" sz="2400" dirty="0"/>
              <a:t> </a:t>
            </a:r>
            <a:r>
              <a:rPr lang="en-US" sz="2400" dirty="0" err="1"/>
              <a:t>Praga</a:t>
            </a:r>
            <a:endParaRPr lang="en-US" sz="2400" dirty="0"/>
          </a:p>
          <a:p>
            <a:pPr marL="285750" indent="-285750">
              <a:buFont typeface="Wingdings"/>
              <a:buChar char="Ø"/>
            </a:pPr>
            <a:endParaRPr lang="en-US" sz="2400" dirty="0"/>
          </a:p>
          <a:p>
            <a:pPr marL="285750" indent="-285750">
              <a:buFont typeface="Wingdings"/>
              <a:buChar char="Ø"/>
            </a:pPr>
            <a:r>
              <a:rPr lang="pl-PL" sz="2400" dirty="0"/>
              <a:t>A small percentage of </a:t>
            </a:r>
            <a:r>
              <a:rPr lang="pl-PL" sz="2400" dirty="0" err="1"/>
              <a:t>rejected</a:t>
            </a:r>
            <a:r>
              <a:rPr lang="pl-PL" sz="2400" dirty="0"/>
              <a:t> values in each city (0.03%)</a:t>
            </a:r>
            <a:endParaRPr lang="en-US" sz="2400" dirty="0"/>
          </a:p>
          <a:p>
            <a:pPr marL="285750" indent="-285750">
              <a:buFont typeface="Wingdings"/>
              <a:buChar char="Ø"/>
            </a:pPr>
            <a:endParaRPr lang="en-US" sz="2400" dirty="0"/>
          </a:p>
          <a:p>
            <a:pPr marL="285750" indent="-285750">
              <a:buFont typeface="Wingdings"/>
              <a:buChar char="Ø"/>
            </a:pPr>
            <a:r>
              <a:rPr lang="pl-PL" sz="2400" dirty="0" err="1"/>
              <a:t>Praque</a:t>
            </a:r>
            <a:r>
              <a:rPr lang="pl-PL" sz="2400" dirty="0"/>
              <a:t> – significant </a:t>
            </a:r>
            <a:r>
              <a:rPr lang="pl-PL" sz="2400" dirty="0" err="1"/>
              <a:t>impact</a:t>
            </a:r>
            <a:r>
              <a:rPr lang="pl-PL" sz="2400" dirty="0"/>
              <a:t> of the numer of </a:t>
            </a:r>
            <a:r>
              <a:rPr lang="pl-PL" sz="2400" dirty="0" err="1"/>
              <a:t>comments</a:t>
            </a:r>
            <a:r>
              <a:rPr lang="pl-PL" sz="2400" dirty="0"/>
              <a:t> on the rental price</a:t>
            </a:r>
            <a:endParaRPr lang="en-US" sz="2400" dirty="0"/>
          </a:p>
          <a:p>
            <a:pPr marL="285750" indent="-285750">
              <a:buFont typeface="Wingdings"/>
              <a:buChar char="Ø"/>
            </a:pPr>
            <a:endParaRPr lang="en-US" sz="2400" dirty="0"/>
          </a:p>
          <a:p>
            <a:pPr marL="285750" indent="-285750">
              <a:buFont typeface="Wingdings"/>
              <a:buChar char="Ø"/>
            </a:pPr>
            <a:r>
              <a:rPr lang="pl-PL" sz="2400" dirty="0" err="1"/>
              <a:t>Munich</a:t>
            </a:r>
            <a:r>
              <a:rPr lang="pl-PL" sz="2400" dirty="0"/>
              <a:t> + </a:t>
            </a:r>
            <a:r>
              <a:rPr lang="pl-PL" sz="2400" dirty="0" err="1"/>
              <a:t>Prague</a:t>
            </a:r>
            <a:r>
              <a:rPr lang="pl-PL" sz="2400" dirty="0"/>
              <a:t> – </a:t>
            </a:r>
            <a:r>
              <a:rPr lang="pl-PL" sz="2400" dirty="0" err="1"/>
              <a:t>greate</a:t>
            </a:r>
            <a:r>
              <a:rPr lang="pl-PL" sz="2400" dirty="0"/>
              <a:t> influence of the </a:t>
            </a:r>
            <a:r>
              <a:rPr lang="pl-PL" sz="2400" dirty="0" err="1"/>
              <a:t>location</a:t>
            </a:r>
            <a:r>
              <a:rPr lang="pl-PL" sz="2400" dirty="0"/>
              <a:t> on the rental price</a:t>
            </a:r>
            <a:endParaRPr lang="en-US" sz="2400" dirty="0"/>
          </a:p>
          <a:p>
            <a:pPr marL="285750" indent="-285750">
              <a:buFont typeface="Wingdings"/>
              <a:buChar char="Ø"/>
            </a:pPr>
            <a:endParaRPr lang="en-US" sz="2400" dirty="0"/>
          </a:p>
          <a:p>
            <a:pPr marL="285750" indent="-285750">
              <a:buFont typeface="Wingdings"/>
              <a:buChar char="Ø"/>
            </a:pPr>
            <a:r>
              <a:rPr lang="en-US" sz="2400" dirty="0"/>
              <a:t>"</a:t>
            </a:r>
            <a:r>
              <a:rPr lang="en-US" sz="2400" dirty="0" err="1"/>
              <a:t>Superhost</a:t>
            </a:r>
            <a:r>
              <a:rPr lang="en-US" sz="2400" dirty="0"/>
              <a:t>"  </a:t>
            </a:r>
            <a:r>
              <a:rPr lang="pl-PL" sz="2400" dirty="0" err="1"/>
              <a:t>badge</a:t>
            </a:r>
            <a:r>
              <a:rPr lang="pl-PL" sz="2400" dirty="0"/>
              <a:t> – </a:t>
            </a:r>
            <a:r>
              <a:rPr lang="pl-PL" sz="2400" dirty="0" err="1"/>
              <a:t>marginal</a:t>
            </a:r>
            <a:r>
              <a:rPr lang="pl-PL" sz="2400" dirty="0"/>
              <a:t> </a:t>
            </a:r>
            <a:r>
              <a:rPr lang="pl-PL" sz="2400" dirty="0" err="1"/>
              <a:t>impact</a:t>
            </a:r>
            <a:r>
              <a:rPr lang="pl-PL" sz="2400" dirty="0"/>
              <a:t> on rent price</a:t>
            </a:r>
            <a:endParaRPr lang="en-US" sz="2400" dirty="0"/>
          </a:p>
          <a:p>
            <a:pPr marL="285750" indent="-285750">
              <a:buFont typeface="Wingdings"/>
              <a:buChar char="Ø"/>
            </a:pPr>
            <a:endParaRPr lang="en-US" sz="2400" dirty="0"/>
          </a:p>
          <a:p>
            <a:pPr marL="285750" indent="-285750">
              <a:buFont typeface="Wingdings"/>
              <a:buChar char="Ø"/>
            </a:pPr>
            <a:r>
              <a:rPr lang="pl-PL" sz="2400" dirty="0" err="1"/>
              <a:t>Slightly</a:t>
            </a:r>
            <a:r>
              <a:rPr lang="pl-PL" sz="2400" dirty="0"/>
              <a:t> </a:t>
            </a:r>
            <a:r>
              <a:rPr lang="pl-PL" sz="2400" dirty="0" err="1"/>
              <a:t>affected</a:t>
            </a:r>
            <a:r>
              <a:rPr lang="pl-PL" sz="2400" dirty="0"/>
              <a:t> by the </a:t>
            </a:r>
            <a:r>
              <a:rPr lang="pl-PL" sz="2400" dirty="0" err="1"/>
              <a:t>number</a:t>
            </a:r>
            <a:r>
              <a:rPr lang="pl-PL" sz="2400" dirty="0"/>
              <a:t> of </a:t>
            </a:r>
            <a:r>
              <a:rPr lang="pl-PL" sz="2400" dirty="0" err="1"/>
              <a:t>bathrooms</a:t>
            </a:r>
            <a:r>
              <a:rPr lang="pl-PL" sz="2400" dirty="0"/>
              <a:t> in the </a:t>
            </a:r>
            <a:r>
              <a:rPr lang="pl-PL" sz="2400" dirty="0" err="1"/>
              <a:t>apartment</a:t>
            </a:r>
            <a:endParaRPr lang="pl-PL" sz="2400" dirty="0"/>
          </a:p>
        </p:txBody>
      </p:sp>
      <p:sp>
        <p:nvSpPr>
          <p:cNvPr id="5" name="Title 1">
            <a:extLst>
              <a:ext uri="{FF2B5EF4-FFF2-40B4-BE49-F238E27FC236}">
                <a16:creationId xmlns:a16="http://schemas.microsoft.com/office/drawing/2014/main" id="{45353C5C-AE98-48C8-4590-B6618C4D9271}"/>
              </a:ext>
            </a:extLst>
          </p:cNvPr>
          <p:cNvSpPr>
            <a:spLocks noGrp="1"/>
          </p:cNvSpPr>
          <p:nvPr>
            <p:ph type="title"/>
          </p:nvPr>
        </p:nvSpPr>
        <p:spPr>
          <a:xfrm>
            <a:off x="665480" y="396705"/>
            <a:ext cx="10515600" cy="467995"/>
          </a:xfrm>
        </p:spPr>
        <p:txBody>
          <a:bodyPr>
            <a:noAutofit/>
          </a:bodyPr>
          <a:lstStyle/>
          <a:p>
            <a:pPr algn="ctr"/>
            <a:r>
              <a:rPr lang="pl-PL" sz="3600" b="1" dirty="0">
                <a:latin typeface="+mn-lt"/>
              </a:rPr>
              <a:t>Airbnb project -&gt; Data Analysis</a:t>
            </a:r>
            <a:endParaRPr lang="en-US" sz="3600" b="1" dirty="0">
              <a:latin typeface="+mn-lt"/>
            </a:endParaRPr>
          </a:p>
        </p:txBody>
      </p:sp>
    </p:spTree>
    <p:extLst>
      <p:ext uri="{BB962C8B-B14F-4D97-AF65-F5344CB8AC3E}">
        <p14:creationId xmlns:p14="http://schemas.microsoft.com/office/powerpoint/2010/main" val="2421336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F9AB70-7AE5-A3B9-F00F-0C8C9CB461E1}"/>
              </a:ext>
            </a:extLst>
          </p:cNvPr>
          <p:cNvSpPr>
            <a:spLocks noGrp="1"/>
          </p:cNvSpPr>
          <p:nvPr>
            <p:ph type="title"/>
          </p:nvPr>
        </p:nvSpPr>
        <p:spPr>
          <a:xfrm>
            <a:off x="1289069" y="207854"/>
            <a:ext cx="9613861" cy="780932"/>
          </a:xfrm>
        </p:spPr>
        <p:txBody>
          <a:bodyPr>
            <a:normAutofit/>
          </a:bodyPr>
          <a:lstStyle/>
          <a:p>
            <a:pPr algn="ctr"/>
            <a:r>
              <a:rPr lang="pl-PL" sz="3600" b="1" dirty="0">
                <a:latin typeface="+mn-lt"/>
              </a:rPr>
              <a:t>Airbnb project -&gt; Recommended city</a:t>
            </a:r>
            <a:r>
              <a:rPr lang="en-US" sz="3600" b="1" dirty="0">
                <a:latin typeface="+mn-lt"/>
              </a:rPr>
              <a:t> - Berlin</a:t>
            </a:r>
          </a:p>
        </p:txBody>
      </p:sp>
      <p:pic>
        <p:nvPicPr>
          <p:cNvPr id="5" name="Graphic 8" descr="Money with solid fill">
            <a:extLst>
              <a:ext uri="{FF2B5EF4-FFF2-40B4-BE49-F238E27FC236}">
                <a16:creationId xmlns:a16="http://schemas.microsoft.com/office/drawing/2014/main" id="{E7967BF9-0B40-DD1A-8601-C08E499A8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0074" y="3869062"/>
            <a:ext cx="1192303" cy="1192303"/>
          </a:xfrm>
          <a:prstGeom prst="rect">
            <a:avLst/>
          </a:prstGeom>
        </p:spPr>
      </p:pic>
      <p:sp>
        <p:nvSpPr>
          <p:cNvPr id="6" name="Arrow: Right 5">
            <a:extLst>
              <a:ext uri="{FF2B5EF4-FFF2-40B4-BE49-F238E27FC236}">
                <a16:creationId xmlns:a16="http://schemas.microsoft.com/office/drawing/2014/main" id="{71CA4C12-09DB-B0FC-BC8E-E51FA178AD4F}"/>
              </a:ext>
            </a:extLst>
          </p:cNvPr>
          <p:cNvSpPr/>
          <p:nvPr/>
        </p:nvSpPr>
        <p:spPr>
          <a:xfrm rot="10800000">
            <a:off x="3163858" y="4396068"/>
            <a:ext cx="1497105" cy="484094"/>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0EDC21-4C44-A500-2053-3B44BBFC2F15}"/>
              </a:ext>
            </a:extLst>
          </p:cNvPr>
          <p:cNvSpPr txBox="1"/>
          <p:nvPr/>
        </p:nvSpPr>
        <p:spPr>
          <a:xfrm>
            <a:off x="1247288" y="4453448"/>
            <a:ext cx="1532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t>Competitors</a:t>
            </a:r>
            <a:endParaRPr lang="en-US" dirty="0"/>
          </a:p>
        </p:txBody>
      </p:sp>
      <p:pic>
        <p:nvPicPr>
          <p:cNvPr id="8" name="Graphic 12" descr="Target Audience with solid fill">
            <a:extLst>
              <a:ext uri="{FF2B5EF4-FFF2-40B4-BE49-F238E27FC236}">
                <a16:creationId xmlns:a16="http://schemas.microsoft.com/office/drawing/2014/main" id="{87971B1F-4A7A-109C-534A-803FE6E57B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2845" y="3223603"/>
            <a:ext cx="1281952" cy="1290917"/>
          </a:xfrm>
          <a:prstGeom prst="rect">
            <a:avLst/>
          </a:prstGeom>
        </p:spPr>
      </p:pic>
      <p:sp>
        <p:nvSpPr>
          <p:cNvPr id="10" name="Arrow: Right 9">
            <a:extLst>
              <a:ext uri="{FF2B5EF4-FFF2-40B4-BE49-F238E27FC236}">
                <a16:creationId xmlns:a16="http://schemas.microsoft.com/office/drawing/2014/main" id="{768CF7E6-10B7-251D-9BBB-1701730B4920}"/>
              </a:ext>
            </a:extLst>
          </p:cNvPr>
          <p:cNvSpPr/>
          <p:nvPr/>
        </p:nvSpPr>
        <p:spPr>
          <a:xfrm rot="16200000">
            <a:off x="5042648" y="2799162"/>
            <a:ext cx="1497105" cy="484094"/>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10D699-DE87-FCB9-99C1-501EE94A0198}"/>
              </a:ext>
            </a:extLst>
          </p:cNvPr>
          <p:cNvSpPr txBox="1"/>
          <p:nvPr/>
        </p:nvSpPr>
        <p:spPr>
          <a:xfrm>
            <a:off x="4679140" y="1672921"/>
            <a:ext cx="366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t>Business + Tourist Client</a:t>
            </a:r>
            <a:endParaRPr lang="en-US" dirty="0"/>
          </a:p>
        </p:txBody>
      </p:sp>
      <p:sp>
        <p:nvSpPr>
          <p:cNvPr id="12" name="Arrow: Right 11">
            <a:extLst>
              <a:ext uri="{FF2B5EF4-FFF2-40B4-BE49-F238E27FC236}">
                <a16:creationId xmlns:a16="http://schemas.microsoft.com/office/drawing/2014/main" id="{49103D6D-D6AE-AC1C-CA71-E27A8F40FB33}"/>
              </a:ext>
            </a:extLst>
          </p:cNvPr>
          <p:cNvSpPr/>
          <p:nvPr/>
        </p:nvSpPr>
        <p:spPr>
          <a:xfrm>
            <a:off x="6817321" y="4405032"/>
            <a:ext cx="1192304" cy="466165"/>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5" descr="Building outline">
            <a:extLst>
              <a:ext uri="{FF2B5EF4-FFF2-40B4-BE49-F238E27FC236}">
                <a16:creationId xmlns:a16="http://schemas.microsoft.com/office/drawing/2014/main" id="{C10FBB6A-B0C0-5D08-60C3-364C9231D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27654" y="3429000"/>
            <a:ext cx="914400" cy="914400"/>
          </a:xfrm>
          <a:prstGeom prst="rect">
            <a:avLst/>
          </a:prstGeom>
        </p:spPr>
      </p:pic>
      <p:pic>
        <p:nvPicPr>
          <p:cNvPr id="14" name="Graphic 4" descr="Building with solid fill">
            <a:extLst>
              <a:ext uri="{FF2B5EF4-FFF2-40B4-BE49-F238E27FC236}">
                <a16:creationId xmlns:a16="http://schemas.microsoft.com/office/drawing/2014/main" id="{7AC17996-B0B2-E47C-D3BA-187919401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4773" y="3429000"/>
            <a:ext cx="914400" cy="914400"/>
          </a:xfrm>
          <a:prstGeom prst="rect">
            <a:avLst/>
          </a:prstGeom>
        </p:spPr>
      </p:pic>
      <p:sp>
        <p:nvSpPr>
          <p:cNvPr id="15" name="TextBox 14">
            <a:extLst>
              <a:ext uri="{FF2B5EF4-FFF2-40B4-BE49-F238E27FC236}">
                <a16:creationId xmlns:a16="http://schemas.microsoft.com/office/drawing/2014/main" id="{9F4C3935-24A6-B497-E238-94C7176BE8A2}"/>
              </a:ext>
            </a:extLst>
          </p:cNvPr>
          <p:cNvSpPr txBox="1"/>
          <p:nvPr/>
        </p:nvSpPr>
        <p:spPr>
          <a:xfrm>
            <a:off x="8752197" y="4453448"/>
            <a:ext cx="31824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err="1"/>
              <a:t>Location</a:t>
            </a:r>
            <a:r>
              <a:rPr lang="pl-PL" dirty="0"/>
              <a:t> independent</a:t>
            </a:r>
            <a:endParaRPr lang="en-US" dirty="0"/>
          </a:p>
        </p:txBody>
      </p:sp>
    </p:spTree>
    <p:extLst>
      <p:ext uri="{BB962C8B-B14F-4D97-AF65-F5344CB8AC3E}">
        <p14:creationId xmlns:p14="http://schemas.microsoft.com/office/powerpoint/2010/main" val="1447844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003AF4-46AD-37C0-BEE6-21B2D55EC7E6}"/>
              </a:ext>
            </a:extLst>
          </p:cNvPr>
          <p:cNvSpPr>
            <a:spLocks noGrp="1"/>
          </p:cNvSpPr>
          <p:nvPr>
            <p:ph type="title"/>
          </p:nvPr>
        </p:nvSpPr>
        <p:spPr>
          <a:xfrm>
            <a:off x="1324429" y="224908"/>
            <a:ext cx="9613861" cy="780932"/>
          </a:xfrm>
        </p:spPr>
        <p:txBody>
          <a:bodyPr>
            <a:normAutofit/>
          </a:bodyPr>
          <a:lstStyle/>
          <a:p>
            <a:pPr algn="ctr"/>
            <a:r>
              <a:rPr lang="pl-PL" sz="3600" b="1" dirty="0">
                <a:latin typeface="+mn-lt"/>
              </a:rPr>
              <a:t>Airbnb -&gt; Recommendations</a:t>
            </a:r>
            <a:endParaRPr lang="en-US" sz="3600" b="1" dirty="0">
              <a:latin typeface="+mn-lt"/>
            </a:endParaRPr>
          </a:p>
        </p:txBody>
      </p:sp>
      <p:sp>
        <p:nvSpPr>
          <p:cNvPr id="5" name="Content Placeholder 2">
            <a:extLst>
              <a:ext uri="{FF2B5EF4-FFF2-40B4-BE49-F238E27FC236}">
                <a16:creationId xmlns:a16="http://schemas.microsoft.com/office/drawing/2014/main" id="{6EC3F3BA-A0A0-B36C-CA38-074B58308005}"/>
              </a:ext>
            </a:extLst>
          </p:cNvPr>
          <p:cNvSpPr>
            <a:spLocks noGrp="1"/>
          </p:cNvSpPr>
          <p:nvPr>
            <p:ph idx="1"/>
          </p:nvPr>
        </p:nvSpPr>
        <p:spPr>
          <a:xfrm>
            <a:off x="588881" y="1318147"/>
            <a:ext cx="11084959" cy="3599316"/>
          </a:xfrm>
        </p:spPr>
        <p:txBody>
          <a:bodyPr vert="horz" lIns="91440" tIns="45720" rIns="91440" bIns="45720" rtlCol="0" anchor="t">
            <a:normAutofit fontScale="85000" lnSpcReduction="20000"/>
          </a:bodyPr>
          <a:lstStyle/>
          <a:p>
            <a:pPr>
              <a:buFont typeface="Wingdings" panose="020B0604020202020204" pitchFamily="34" charset="0"/>
              <a:buChar char="q"/>
            </a:pPr>
            <a:endParaRPr lang="en-US" dirty="0"/>
          </a:p>
          <a:p>
            <a:pPr>
              <a:buFont typeface="Wingdings" panose="020B0604020202020204" pitchFamily="34" charset="0"/>
              <a:buChar char="q"/>
            </a:pPr>
            <a:r>
              <a:rPr lang="pl-PL" dirty="0"/>
              <a:t> </a:t>
            </a:r>
            <a:r>
              <a:rPr lang="en-US" dirty="0"/>
              <a:t>Berlin </a:t>
            </a:r>
            <a:r>
              <a:rPr lang="pl-PL" dirty="0"/>
              <a:t>is the </a:t>
            </a:r>
            <a:r>
              <a:rPr lang="pl-PL" dirty="0" err="1"/>
              <a:t>best</a:t>
            </a:r>
            <a:r>
              <a:rPr lang="pl-PL" dirty="0"/>
              <a:t> place for </a:t>
            </a:r>
            <a:r>
              <a:rPr lang="pl-PL" dirty="0" err="1"/>
              <a:t>investments</a:t>
            </a:r>
            <a:r>
              <a:rPr lang="pl-PL" dirty="0"/>
              <a:t> </a:t>
            </a:r>
            <a:endParaRPr lang="en-US" dirty="0"/>
          </a:p>
          <a:p>
            <a:pPr>
              <a:buFont typeface="Wingdings" panose="020B0604020202020204" pitchFamily="34" charset="0"/>
              <a:buChar char="q"/>
            </a:pPr>
            <a:endParaRPr lang="en-US" dirty="0"/>
          </a:p>
          <a:p>
            <a:pPr>
              <a:buFont typeface="Wingdings" panose="020B0604020202020204" pitchFamily="34" charset="0"/>
              <a:buChar char="q"/>
            </a:pPr>
            <a:endParaRPr lang="en-US" dirty="0"/>
          </a:p>
          <a:p>
            <a:pPr>
              <a:buFont typeface="Wingdings" panose="020B0604020202020204" pitchFamily="34" charset="0"/>
              <a:buChar char="q"/>
            </a:pPr>
            <a:r>
              <a:rPr lang="pl-PL" dirty="0"/>
              <a:t> Strategy „</a:t>
            </a:r>
            <a:r>
              <a:rPr lang="pl-PL" dirty="0" err="1"/>
              <a:t>Buy</a:t>
            </a:r>
            <a:r>
              <a:rPr lang="pl-PL" dirty="0"/>
              <a:t> metres, rent </a:t>
            </a:r>
            <a:r>
              <a:rPr lang="pl-PL" dirty="0" err="1"/>
              <a:t>rooms</a:t>
            </a:r>
            <a:r>
              <a:rPr lang="pl-PL" dirty="0"/>
              <a:t>”</a:t>
            </a:r>
            <a:endParaRPr lang="en-US" dirty="0"/>
          </a:p>
          <a:p>
            <a:pPr marL="0" indent="0">
              <a:buNone/>
            </a:pPr>
            <a:endParaRPr lang="en-US" dirty="0"/>
          </a:p>
          <a:p>
            <a:pPr>
              <a:buFont typeface="Wingdings" panose="020B0604020202020204" pitchFamily="34" charset="0"/>
              <a:buChar char="q"/>
            </a:pPr>
            <a:endParaRPr lang="en-US" dirty="0"/>
          </a:p>
          <a:p>
            <a:pPr>
              <a:buFont typeface="Wingdings" panose="020B0604020202020204" pitchFamily="34" charset="0"/>
              <a:buChar char="q"/>
            </a:pPr>
            <a:r>
              <a:rPr lang="en-US" dirty="0"/>
              <a:t> </a:t>
            </a:r>
            <a:r>
              <a:rPr lang="pl-PL" dirty="0"/>
              <a:t>We </a:t>
            </a:r>
            <a:r>
              <a:rPr lang="pl-PL" dirty="0" err="1"/>
              <a:t>propose</a:t>
            </a:r>
            <a:r>
              <a:rPr lang="pl-PL" dirty="0"/>
              <a:t> that the next step should be to </a:t>
            </a:r>
            <a:r>
              <a:rPr lang="pl-PL" dirty="0" err="1"/>
              <a:t>enrich</a:t>
            </a:r>
            <a:r>
              <a:rPr lang="pl-PL" dirty="0"/>
              <a:t> the analysis with </a:t>
            </a:r>
            <a:r>
              <a:rPr lang="pl-PL" dirty="0" err="1"/>
              <a:t>economic</a:t>
            </a:r>
            <a:r>
              <a:rPr lang="pl-PL" dirty="0"/>
              <a:t> </a:t>
            </a:r>
            <a:r>
              <a:rPr lang="pl-PL" dirty="0" err="1"/>
              <a:t>information</a:t>
            </a:r>
            <a:r>
              <a:rPr lang="pl-PL" dirty="0"/>
              <a:t> (</a:t>
            </a:r>
            <a:r>
              <a:rPr lang="pl-PL" dirty="0" err="1"/>
              <a:t>inflation</a:t>
            </a:r>
            <a:r>
              <a:rPr lang="pl-PL" dirty="0"/>
              <a:t>, prices of </a:t>
            </a:r>
            <a:r>
              <a:rPr lang="pl-PL" dirty="0" err="1"/>
              <a:t>repair</a:t>
            </a:r>
            <a:r>
              <a:rPr lang="pl-PL" dirty="0"/>
              <a:t> services, </a:t>
            </a:r>
            <a:r>
              <a:rPr lang="pl-PL" dirty="0" err="1"/>
              <a:t>purchase</a:t>
            </a:r>
            <a:r>
              <a:rPr lang="pl-PL" dirty="0"/>
              <a:t> prices, </a:t>
            </a:r>
            <a:r>
              <a:rPr lang="pl-PL" dirty="0" err="1"/>
              <a:t>maintenance</a:t>
            </a:r>
            <a:r>
              <a:rPr lang="pl-PL" dirty="0"/>
              <a:t> </a:t>
            </a:r>
            <a:r>
              <a:rPr lang="pl-PL" dirty="0" err="1"/>
              <a:t>costs</a:t>
            </a:r>
            <a:r>
              <a:rPr lang="pl-PL" dirty="0"/>
              <a:t>, </a:t>
            </a:r>
            <a:r>
              <a:rPr lang="pl-PL" dirty="0" err="1"/>
              <a:t>taxes</a:t>
            </a:r>
            <a:r>
              <a:rPr lang="pl-PL" dirty="0"/>
              <a:t>, </a:t>
            </a:r>
            <a:r>
              <a:rPr lang="pl-PL" dirty="0" err="1"/>
              <a:t>possible</a:t>
            </a:r>
            <a:r>
              <a:rPr lang="pl-PL" dirty="0"/>
              <a:t> </a:t>
            </a:r>
            <a:r>
              <a:rPr lang="pl-PL" dirty="0" err="1"/>
              <a:t>length</a:t>
            </a:r>
            <a:r>
              <a:rPr lang="pl-PL" dirty="0"/>
              <a:t> of </a:t>
            </a:r>
            <a:r>
              <a:rPr lang="pl-PL" dirty="0" err="1"/>
              <a:t>long</a:t>
            </a:r>
            <a:r>
              <a:rPr lang="pl-PL" dirty="0"/>
              <a:t>-term rental)</a:t>
            </a:r>
            <a:endParaRPr lang="en-US" dirty="0"/>
          </a:p>
        </p:txBody>
      </p:sp>
    </p:spTree>
    <p:extLst>
      <p:ext uri="{BB962C8B-B14F-4D97-AF65-F5344CB8AC3E}">
        <p14:creationId xmlns:p14="http://schemas.microsoft.com/office/powerpoint/2010/main" val="1601469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53A87F-1598-D55A-C02E-4F2AB491B63F}"/>
              </a:ext>
            </a:extLst>
          </p:cNvPr>
          <p:cNvSpPr>
            <a:spLocks noGrp="1"/>
          </p:cNvSpPr>
          <p:nvPr>
            <p:ph type="title"/>
          </p:nvPr>
        </p:nvSpPr>
        <p:spPr>
          <a:xfrm>
            <a:off x="1289069" y="184268"/>
            <a:ext cx="9613861" cy="648852"/>
          </a:xfrm>
        </p:spPr>
        <p:txBody>
          <a:bodyPr>
            <a:normAutofit/>
          </a:bodyPr>
          <a:lstStyle/>
          <a:p>
            <a:pPr algn="ctr"/>
            <a:r>
              <a:rPr lang="pl-PL" sz="3600" b="1" dirty="0">
                <a:latin typeface="+mn-lt"/>
              </a:rPr>
              <a:t>Airbnb project -&gt; Used </a:t>
            </a:r>
            <a:r>
              <a:rPr lang="pl-PL" sz="3600" b="1" dirty="0" err="1">
                <a:latin typeface="+mn-lt"/>
              </a:rPr>
              <a:t>methods</a:t>
            </a:r>
            <a:r>
              <a:rPr lang="pl-PL" sz="3600" b="1" dirty="0">
                <a:latin typeface="+mn-lt"/>
              </a:rPr>
              <a:t> and algorithms</a:t>
            </a:r>
            <a:endParaRPr lang="en-US" sz="3600" b="1" dirty="0">
              <a:latin typeface="+mn-lt"/>
            </a:endParaRPr>
          </a:p>
        </p:txBody>
      </p:sp>
      <p:sp>
        <p:nvSpPr>
          <p:cNvPr id="6" name="Content Placeholder 2">
            <a:extLst>
              <a:ext uri="{FF2B5EF4-FFF2-40B4-BE49-F238E27FC236}">
                <a16:creationId xmlns:a16="http://schemas.microsoft.com/office/drawing/2014/main" id="{31D21C55-3B7A-523A-BC67-F04F44DAD45A}"/>
              </a:ext>
            </a:extLst>
          </p:cNvPr>
          <p:cNvSpPr>
            <a:spLocks noGrp="1"/>
          </p:cNvSpPr>
          <p:nvPr>
            <p:ph idx="1"/>
          </p:nvPr>
        </p:nvSpPr>
        <p:spPr>
          <a:xfrm>
            <a:off x="771761" y="1747519"/>
            <a:ext cx="10922200" cy="3655317"/>
          </a:xfrm>
        </p:spPr>
        <p:txBody>
          <a:bodyPr vert="horz" lIns="91440" tIns="45720" rIns="91440" bIns="45720" rtlCol="0" anchor="t">
            <a:normAutofit/>
          </a:bodyPr>
          <a:lstStyle/>
          <a:p>
            <a:r>
              <a:rPr lang="pl-PL" dirty="0" err="1"/>
              <a:t>Metrics</a:t>
            </a:r>
            <a:r>
              <a:rPr lang="pl-PL" dirty="0"/>
              <a:t> for </a:t>
            </a:r>
            <a:r>
              <a:rPr lang="pl-PL" dirty="0" err="1"/>
              <a:t>comparing</a:t>
            </a:r>
            <a:r>
              <a:rPr lang="pl-PL" dirty="0"/>
              <a:t> regression models</a:t>
            </a:r>
            <a:r>
              <a:rPr lang="en-US" dirty="0"/>
              <a:t>: P-value, R2, AIC</a:t>
            </a:r>
          </a:p>
          <a:p>
            <a:endParaRPr lang="pl-PL" dirty="0"/>
          </a:p>
          <a:p>
            <a:endParaRPr lang="en-US" dirty="0"/>
          </a:p>
          <a:p>
            <a:r>
              <a:rPr lang="pl-PL" dirty="0" err="1"/>
              <a:t>Regulated</a:t>
            </a:r>
            <a:r>
              <a:rPr lang="pl-PL" dirty="0"/>
              <a:t> regression algorithms </a:t>
            </a:r>
            <a:r>
              <a:rPr lang="en-US" dirty="0"/>
              <a:t>: LASSO </a:t>
            </a:r>
          </a:p>
          <a:p>
            <a:endParaRPr lang="pl-PL"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77019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174A33-85BA-DC93-986B-2D5EF8C1C729}"/>
              </a:ext>
            </a:extLst>
          </p:cNvPr>
          <p:cNvSpPr>
            <a:spLocks noGrp="1"/>
          </p:cNvSpPr>
          <p:nvPr>
            <p:ph type="title"/>
          </p:nvPr>
        </p:nvSpPr>
        <p:spPr>
          <a:xfrm>
            <a:off x="838200" y="365125"/>
            <a:ext cx="10515600" cy="624431"/>
          </a:xfrm>
        </p:spPr>
        <p:txBody>
          <a:bodyPr>
            <a:normAutofit/>
          </a:bodyPr>
          <a:lstStyle/>
          <a:p>
            <a:pPr algn="ctr"/>
            <a:r>
              <a:rPr lang="pl-PL" sz="3600" dirty="0" err="1">
                <a:latin typeface="+mn-lt"/>
              </a:rPr>
              <a:t>Github</a:t>
            </a:r>
            <a:r>
              <a:rPr lang="pl-PL" sz="3600" dirty="0">
                <a:latin typeface="+mn-lt"/>
              </a:rPr>
              <a:t> </a:t>
            </a:r>
            <a:r>
              <a:rPr lang="pl-PL" sz="3600" dirty="0" err="1">
                <a:latin typeface="+mn-lt"/>
              </a:rPr>
              <a:t>Repo</a:t>
            </a:r>
            <a:r>
              <a:rPr lang="pl-PL" sz="3600" dirty="0">
                <a:latin typeface="+mn-lt"/>
              </a:rPr>
              <a:t> with </a:t>
            </a:r>
            <a:r>
              <a:rPr lang="pl-PL" sz="3600" dirty="0" err="1">
                <a:latin typeface="+mn-lt"/>
              </a:rPr>
              <a:t>Code</a:t>
            </a:r>
            <a:r>
              <a:rPr lang="pl-PL" sz="3600" dirty="0">
                <a:latin typeface="+mn-lt"/>
              </a:rPr>
              <a:t> (II)</a:t>
            </a:r>
            <a:endParaRPr lang="en-US" sz="3600" dirty="0">
              <a:latin typeface="+mn-lt"/>
            </a:endParaRPr>
          </a:p>
        </p:txBody>
      </p:sp>
    </p:spTree>
    <p:extLst>
      <p:ext uri="{BB962C8B-B14F-4D97-AF65-F5344CB8AC3E}">
        <p14:creationId xmlns:p14="http://schemas.microsoft.com/office/powerpoint/2010/main" val="1642906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7952-B7F7-C357-94D8-F3C7940456AD}"/>
              </a:ext>
            </a:extLst>
          </p:cNvPr>
          <p:cNvSpPr>
            <a:spLocks noGrp="1"/>
          </p:cNvSpPr>
          <p:nvPr>
            <p:ph type="title"/>
          </p:nvPr>
        </p:nvSpPr>
        <p:spPr>
          <a:xfrm>
            <a:off x="838200" y="365125"/>
            <a:ext cx="10515600" cy="488315"/>
          </a:xfrm>
        </p:spPr>
        <p:txBody>
          <a:bodyPr>
            <a:noAutofit/>
          </a:bodyPr>
          <a:lstStyle/>
          <a:p>
            <a:pPr algn="ctr"/>
            <a:r>
              <a:rPr lang="pl-PL" sz="3600" b="1" dirty="0">
                <a:latin typeface="+mn-lt"/>
              </a:rPr>
              <a:t>Airbnb project -&gt; Executive Summary</a:t>
            </a:r>
            <a:endParaRPr lang="en-US" sz="3600" b="1" dirty="0">
              <a:latin typeface="+mn-lt"/>
            </a:endParaRPr>
          </a:p>
        </p:txBody>
      </p:sp>
      <p:pic>
        <p:nvPicPr>
          <p:cNvPr id="4" name="Picture 3">
            <a:extLst>
              <a:ext uri="{FF2B5EF4-FFF2-40B4-BE49-F238E27FC236}">
                <a16:creationId xmlns:a16="http://schemas.microsoft.com/office/drawing/2014/main" id="{A9D69709-60D3-B8AE-1D32-D2409AAA5A9D}"/>
              </a:ext>
            </a:extLst>
          </p:cNvPr>
          <p:cNvPicPr>
            <a:picLocks noChangeAspect="1"/>
          </p:cNvPicPr>
          <p:nvPr/>
        </p:nvPicPr>
        <p:blipFill rotWithShape="1">
          <a:blip r:embed="rId3"/>
          <a:srcRect l="23460" r="26553" b="-2"/>
          <a:stretch/>
        </p:blipFill>
        <p:spPr>
          <a:xfrm>
            <a:off x="8221345" y="1438008"/>
            <a:ext cx="3686175" cy="4148087"/>
          </a:xfrm>
          <a:prstGeom prst="rect">
            <a:avLst/>
          </a:prstGeom>
          <a:noFill/>
          <a:ln>
            <a:noFill/>
          </a:ln>
          <a:effectLst/>
        </p:spPr>
      </p:pic>
      <p:sp>
        <p:nvSpPr>
          <p:cNvPr id="5" name="TextBox 4">
            <a:extLst>
              <a:ext uri="{FF2B5EF4-FFF2-40B4-BE49-F238E27FC236}">
                <a16:creationId xmlns:a16="http://schemas.microsoft.com/office/drawing/2014/main" id="{EEFAE26B-93DC-75C0-DC90-29578E6ED28D}"/>
              </a:ext>
            </a:extLst>
          </p:cNvPr>
          <p:cNvSpPr txBox="1"/>
          <p:nvPr/>
        </p:nvSpPr>
        <p:spPr>
          <a:xfrm>
            <a:off x="657462" y="1218675"/>
            <a:ext cx="7429898" cy="5274200"/>
          </a:xfr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85750"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r>
              <a:rPr lang="en-US" sz="2400" dirty="0"/>
              <a:t>Berlin is the best city for investments from among the selected ones (Berlin, </a:t>
            </a:r>
            <a:r>
              <a:rPr lang="pl-PL" sz="2400" dirty="0" err="1"/>
              <a:t>Munich</a:t>
            </a:r>
            <a:r>
              <a:rPr lang="en-US" sz="2400" dirty="0"/>
              <a:t> and Prague)</a:t>
            </a:r>
          </a:p>
          <a:p>
            <a:pPr marL="285750"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endParaRPr lang="pl-PL" sz="2400" dirty="0"/>
          </a:p>
          <a:p>
            <a:pPr marL="57150" defTabSz="914400">
              <a:lnSpc>
                <a:spcPct val="90000"/>
              </a:lnSpc>
              <a:spcAft>
                <a:spcPts val="600"/>
              </a:spcAft>
            </a:pPr>
            <a:endParaRPr lang="en-US" sz="2400" dirty="0"/>
          </a:p>
          <a:p>
            <a:pPr marL="285750" indent="-228600" defTabSz="914400">
              <a:lnSpc>
                <a:spcPct val="90000"/>
              </a:lnSpc>
              <a:spcAft>
                <a:spcPts val="600"/>
              </a:spcAft>
              <a:buFont typeface="Arial" panose="020B0604020202020204" pitchFamily="34" charset="0"/>
              <a:buChar char="•"/>
            </a:pPr>
            <a:r>
              <a:rPr lang="en-US" sz="2400" dirty="0"/>
              <a:t>Maximizing sleeping places in a good strategy to increase profits</a:t>
            </a:r>
          </a:p>
          <a:p>
            <a:pPr marL="285750" indent="-228600" defTabSz="914400">
              <a:lnSpc>
                <a:spcPct val="90000"/>
              </a:lnSpc>
              <a:spcAft>
                <a:spcPts val="600"/>
              </a:spcAft>
              <a:buFont typeface="Arial" panose="020B0604020202020204" pitchFamily="34" charset="0"/>
              <a:buChar char="•"/>
            </a:pPr>
            <a:endParaRPr lang="en-US" sz="2400" dirty="0"/>
          </a:p>
          <a:p>
            <a:pPr marL="57150" defTabSz="914400">
              <a:lnSpc>
                <a:spcPct val="90000"/>
              </a:lnSpc>
              <a:spcAft>
                <a:spcPts val="600"/>
              </a:spcAft>
            </a:pPr>
            <a:endParaRPr lang="en-US" sz="2400" dirty="0"/>
          </a:p>
          <a:p>
            <a:pPr marL="285750" indent="-228600" defTabSz="914400">
              <a:lnSpc>
                <a:spcPct val="90000"/>
              </a:lnSpc>
              <a:spcAft>
                <a:spcPts val="600"/>
              </a:spcAft>
              <a:buFont typeface="Arial" panose="020B0604020202020204" pitchFamily="34" charset="0"/>
              <a:buChar char="•"/>
            </a:pPr>
            <a:r>
              <a:rPr lang="en-US" sz="2400" dirty="0"/>
              <a:t>Berlin has the most diffuse competition, allowing smaller players entering the market</a:t>
            </a:r>
          </a:p>
          <a:p>
            <a:pPr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endParaRPr lang="en-US" sz="2400" dirty="0"/>
          </a:p>
          <a:p>
            <a:pPr marL="285750"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254952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BAD812D-94E0-E59E-36FC-ABFA930DF57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b="1" kern="1200" dirty="0">
                <a:solidFill>
                  <a:schemeClr val="bg2"/>
                </a:solidFill>
                <a:latin typeface="+mj-lt"/>
                <a:ea typeface="+mj-ea"/>
                <a:cs typeface="+mj-cs"/>
              </a:rPr>
              <a:t>Summary </a:t>
            </a:r>
            <a:r>
              <a:rPr lang="pl-PL" b="1" dirty="0">
                <a:solidFill>
                  <a:schemeClr val="bg2"/>
                </a:solidFill>
              </a:rPr>
              <a:t>I</a:t>
            </a:r>
            <a:endParaRPr lang="en-US" b="1" kern="1200" dirty="0">
              <a:solidFill>
                <a:schemeClr val="bg2"/>
              </a:solidFill>
              <a:latin typeface="+mj-lt"/>
              <a:ea typeface="+mj-ea"/>
              <a:cs typeface="+mj-cs"/>
            </a:endParaRPr>
          </a:p>
        </p:txBody>
      </p:sp>
      <p:sp>
        <p:nvSpPr>
          <p:cNvPr id="22"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3CA7FE6F-FACD-490A-A5A7-F0F71AB522E8}"/>
              </a:ext>
            </a:extLst>
          </p:cNvPr>
          <p:cNvSpPr txBox="1"/>
          <p:nvPr/>
        </p:nvSpPr>
        <p:spPr>
          <a:xfrm>
            <a:off x="4167272" y="148856"/>
            <a:ext cx="7634868" cy="648586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endParaRPr lang="en-US" sz="2800" dirty="0"/>
          </a:p>
        </p:txBody>
      </p:sp>
      <p:graphicFrame>
        <p:nvGraphicFramePr>
          <p:cNvPr id="11" name="Diagram 10">
            <a:extLst>
              <a:ext uri="{FF2B5EF4-FFF2-40B4-BE49-F238E27FC236}">
                <a16:creationId xmlns:a16="http://schemas.microsoft.com/office/drawing/2014/main" id="{361C5F30-3C3A-2065-5C06-798EC66B1ACE}"/>
              </a:ext>
            </a:extLst>
          </p:cNvPr>
          <p:cNvGraphicFramePr/>
          <p:nvPr>
            <p:extLst>
              <p:ext uri="{D42A27DB-BD31-4B8C-83A1-F6EECF244321}">
                <p14:modId xmlns:p14="http://schemas.microsoft.com/office/powerpoint/2010/main" val="3436800022"/>
              </p:ext>
            </p:extLst>
          </p:nvPr>
        </p:nvGraphicFramePr>
        <p:xfrm>
          <a:off x="3960730" y="4910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Arrow Connector 12">
            <a:extLst>
              <a:ext uri="{FF2B5EF4-FFF2-40B4-BE49-F238E27FC236}">
                <a16:creationId xmlns:a16="http://schemas.microsoft.com/office/drawing/2014/main" id="{99D72D91-BB31-8384-2B32-4D45936BE11E}"/>
              </a:ext>
            </a:extLst>
          </p:cNvPr>
          <p:cNvCxnSpPr>
            <a:cxnSpLocks/>
          </p:cNvCxnSpPr>
          <p:nvPr/>
        </p:nvCxnSpPr>
        <p:spPr>
          <a:xfrm flipH="1" flipV="1">
            <a:off x="8058770" y="4355432"/>
            <a:ext cx="66184" cy="156968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A60C82-E426-C84B-582F-DE7A02C3609A}"/>
              </a:ext>
            </a:extLst>
          </p:cNvPr>
          <p:cNvSpPr txBox="1"/>
          <p:nvPr/>
        </p:nvSpPr>
        <p:spPr>
          <a:xfrm>
            <a:off x="7160542" y="5925117"/>
            <a:ext cx="2419252" cy="461665"/>
          </a:xfrm>
          <a:prstGeom prst="rect">
            <a:avLst/>
          </a:prstGeom>
          <a:noFill/>
        </p:spPr>
        <p:txBody>
          <a:bodyPr wrap="none" rtlCol="0">
            <a:spAutoFit/>
          </a:bodyPr>
          <a:lstStyle/>
          <a:p>
            <a:r>
              <a:rPr lang="pl-PL" sz="2400" dirty="0">
                <a:solidFill>
                  <a:srgbClr val="0070C0"/>
                </a:solidFill>
              </a:rPr>
              <a:t>Machine Learning</a:t>
            </a:r>
            <a:endParaRPr lang="en-US" sz="2400" dirty="0">
              <a:solidFill>
                <a:srgbClr val="0070C0"/>
              </a:solidFill>
            </a:endParaRPr>
          </a:p>
        </p:txBody>
      </p:sp>
      <p:cxnSp>
        <p:nvCxnSpPr>
          <p:cNvPr id="20" name="Straight Arrow Connector 19">
            <a:extLst>
              <a:ext uri="{FF2B5EF4-FFF2-40B4-BE49-F238E27FC236}">
                <a16:creationId xmlns:a16="http://schemas.microsoft.com/office/drawing/2014/main" id="{9F7863BE-66E2-DCFF-020B-1686FD4D07FF}"/>
              </a:ext>
            </a:extLst>
          </p:cNvPr>
          <p:cNvCxnSpPr>
            <a:cxnSpLocks/>
          </p:cNvCxnSpPr>
          <p:nvPr/>
        </p:nvCxnSpPr>
        <p:spPr>
          <a:xfrm>
            <a:off x="5813542" y="1045705"/>
            <a:ext cx="1296888" cy="19100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9566702-BBB8-FE8E-1E1F-C5779C2B70CA}"/>
              </a:ext>
            </a:extLst>
          </p:cNvPr>
          <p:cNvSpPr txBox="1"/>
          <p:nvPr/>
        </p:nvSpPr>
        <p:spPr>
          <a:xfrm>
            <a:off x="4607023" y="542364"/>
            <a:ext cx="2381742" cy="461665"/>
          </a:xfrm>
          <a:prstGeom prst="rect">
            <a:avLst/>
          </a:prstGeom>
          <a:noFill/>
        </p:spPr>
        <p:txBody>
          <a:bodyPr wrap="none" rtlCol="0">
            <a:spAutoFit/>
          </a:bodyPr>
          <a:lstStyle/>
          <a:p>
            <a:r>
              <a:rPr lang="pl-PL" sz="2400" dirty="0">
                <a:solidFill>
                  <a:srgbClr val="FF0000"/>
                </a:solidFill>
              </a:rPr>
              <a:t>Dangerous Zone !</a:t>
            </a:r>
            <a:endParaRPr lang="en-US" sz="2400" dirty="0">
              <a:solidFill>
                <a:srgbClr val="FF0000"/>
              </a:solidFill>
            </a:endParaRPr>
          </a:p>
        </p:txBody>
      </p:sp>
      <p:cxnSp>
        <p:nvCxnSpPr>
          <p:cNvPr id="24" name="Straight Arrow Connector 23">
            <a:extLst>
              <a:ext uri="{FF2B5EF4-FFF2-40B4-BE49-F238E27FC236}">
                <a16:creationId xmlns:a16="http://schemas.microsoft.com/office/drawing/2014/main" id="{585F6EBF-52EC-CF20-5755-600E51266797}"/>
              </a:ext>
            </a:extLst>
          </p:cNvPr>
          <p:cNvCxnSpPr>
            <a:cxnSpLocks/>
          </p:cNvCxnSpPr>
          <p:nvPr/>
        </p:nvCxnSpPr>
        <p:spPr>
          <a:xfrm flipH="1">
            <a:off x="8855242" y="1826300"/>
            <a:ext cx="1648326" cy="12537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B3D980-DD41-8B4F-C363-0531A2F27CA4}"/>
              </a:ext>
            </a:extLst>
          </p:cNvPr>
          <p:cNvSpPr txBox="1"/>
          <p:nvPr/>
        </p:nvSpPr>
        <p:spPr>
          <a:xfrm>
            <a:off x="9742483" y="1364635"/>
            <a:ext cx="2449517" cy="461665"/>
          </a:xfrm>
          <a:prstGeom prst="rect">
            <a:avLst/>
          </a:prstGeom>
          <a:noFill/>
        </p:spPr>
        <p:txBody>
          <a:bodyPr wrap="none" rtlCol="0">
            <a:spAutoFit/>
          </a:bodyPr>
          <a:lstStyle/>
          <a:p>
            <a:r>
              <a:rPr lang="pl-PL" sz="2400" dirty="0">
                <a:solidFill>
                  <a:srgbClr val="FFC000"/>
                </a:solidFill>
              </a:rPr>
              <a:t>Scientific research</a:t>
            </a:r>
            <a:endParaRPr lang="en-US" sz="2400" dirty="0">
              <a:solidFill>
                <a:srgbClr val="FFC000"/>
              </a:solidFill>
            </a:endParaRPr>
          </a:p>
        </p:txBody>
      </p:sp>
      <p:cxnSp>
        <p:nvCxnSpPr>
          <p:cNvPr id="28" name="Straight Arrow Connector 27">
            <a:extLst>
              <a:ext uri="{FF2B5EF4-FFF2-40B4-BE49-F238E27FC236}">
                <a16:creationId xmlns:a16="http://schemas.microsoft.com/office/drawing/2014/main" id="{02046786-1870-3DB9-1378-605C128BB5AC}"/>
              </a:ext>
            </a:extLst>
          </p:cNvPr>
          <p:cNvCxnSpPr>
            <a:cxnSpLocks/>
          </p:cNvCxnSpPr>
          <p:nvPr/>
        </p:nvCxnSpPr>
        <p:spPr>
          <a:xfrm>
            <a:off x="5615357" y="2831196"/>
            <a:ext cx="2443413" cy="59780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04AC119-105A-0F09-6A0E-6C4E1C3B52E5}"/>
              </a:ext>
            </a:extLst>
          </p:cNvPr>
          <p:cNvSpPr txBox="1"/>
          <p:nvPr/>
        </p:nvSpPr>
        <p:spPr>
          <a:xfrm>
            <a:off x="4038136" y="2190239"/>
            <a:ext cx="2307876" cy="584775"/>
          </a:xfrm>
          <a:prstGeom prst="rect">
            <a:avLst/>
          </a:prstGeom>
          <a:noFill/>
        </p:spPr>
        <p:txBody>
          <a:bodyPr wrap="none" rtlCol="0">
            <a:spAutoFit/>
          </a:bodyPr>
          <a:lstStyle/>
          <a:p>
            <a:r>
              <a:rPr lang="pl-PL" sz="3200" dirty="0">
                <a:solidFill>
                  <a:srgbClr val="00B050"/>
                </a:solidFill>
              </a:rPr>
              <a:t>Data Science</a:t>
            </a:r>
            <a:endParaRPr lang="en-US" sz="3200" dirty="0">
              <a:solidFill>
                <a:srgbClr val="00B050"/>
              </a:solidFill>
            </a:endParaRPr>
          </a:p>
        </p:txBody>
      </p:sp>
    </p:spTree>
    <p:extLst>
      <p:ext uri="{BB962C8B-B14F-4D97-AF65-F5344CB8AC3E}">
        <p14:creationId xmlns:p14="http://schemas.microsoft.com/office/powerpoint/2010/main" val="1500080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97DE69-C527-C6E1-619B-09F03C373979}"/>
            </a:ext>
          </a:extLst>
        </p:cNvPr>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7134F3E-FCCB-8234-B89B-9C05AD618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7EDD852B-7572-52C0-3CD4-23D41AD99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EA035B5-CDF1-770D-EFB6-1931E54F6F4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b="1" kern="1200" dirty="0">
                <a:solidFill>
                  <a:schemeClr val="bg2"/>
                </a:solidFill>
                <a:latin typeface="+mj-lt"/>
                <a:ea typeface="+mj-ea"/>
                <a:cs typeface="+mj-cs"/>
              </a:rPr>
              <a:t>Summary</a:t>
            </a:r>
            <a:r>
              <a:rPr lang="pl-PL" b="1" kern="1200" dirty="0">
                <a:solidFill>
                  <a:schemeClr val="bg2"/>
                </a:solidFill>
                <a:latin typeface="+mj-lt"/>
                <a:ea typeface="+mj-ea"/>
                <a:cs typeface="+mj-cs"/>
              </a:rPr>
              <a:t> II</a:t>
            </a:r>
            <a:r>
              <a:rPr lang="en-US" b="1" kern="1200" dirty="0">
                <a:solidFill>
                  <a:schemeClr val="bg2"/>
                </a:solidFill>
                <a:latin typeface="+mj-lt"/>
                <a:ea typeface="+mj-ea"/>
                <a:cs typeface="+mj-cs"/>
              </a:rPr>
              <a:t> </a:t>
            </a:r>
          </a:p>
        </p:txBody>
      </p:sp>
      <p:sp>
        <p:nvSpPr>
          <p:cNvPr id="22" name="Arc 12">
            <a:extLst>
              <a:ext uri="{FF2B5EF4-FFF2-40B4-BE49-F238E27FC236}">
                <a16:creationId xmlns:a16="http://schemas.microsoft.com/office/drawing/2014/main" id="{F66C064C-BFE2-4A4E-BB2F-950AE81FA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CEA1DDDB-0A6E-FFE9-B19E-D5F813AF8468}"/>
              </a:ext>
            </a:extLst>
          </p:cNvPr>
          <p:cNvSpPr txBox="1"/>
          <p:nvPr/>
        </p:nvSpPr>
        <p:spPr>
          <a:xfrm>
            <a:off x="4167272" y="148856"/>
            <a:ext cx="7634868" cy="648586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pl-PL" sz="2800" dirty="0"/>
              <a:t>OCI ADS framework helps with time consuming task in Machine Learning Lifecycle</a:t>
            </a:r>
          </a:p>
          <a:p>
            <a:pPr marL="57150">
              <a:lnSpc>
                <a:spcPct val="90000"/>
              </a:lnSpc>
              <a:spcAft>
                <a:spcPts val="600"/>
              </a:spcAft>
            </a:pPr>
            <a:endParaRPr lang="pl-PL" sz="2800" dirty="0"/>
          </a:p>
          <a:p>
            <a:pPr marL="285750" indent="-228600">
              <a:lnSpc>
                <a:spcPct val="90000"/>
              </a:lnSpc>
              <a:spcAft>
                <a:spcPts val="600"/>
              </a:spcAft>
              <a:buFont typeface="Arial" panose="020B0604020202020204" pitchFamily="34" charset="0"/>
              <a:buChar char="•"/>
            </a:pPr>
            <a:r>
              <a:rPr lang="pl-PL" sz="2800" dirty="0"/>
              <a:t>Integrates </a:t>
            </a:r>
            <a:r>
              <a:rPr lang="en-US" sz="2800" dirty="0"/>
              <a:t>easily</a:t>
            </a:r>
            <a:r>
              <a:rPr lang="pl-PL" sz="2800" dirty="0"/>
              <a:t> with OCI services</a:t>
            </a:r>
          </a:p>
          <a:p>
            <a:pPr marL="285750" indent="-228600">
              <a:lnSpc>
                <a:spcPct val="90000"/>
              </a:lnSpc>
              <a:spcAft>
                <a:spcPts val="600"/>
              </a:spcAft>
              <a:buFont typeface="Arial" panose="020B0604020202020204" pitchFamily="34" charset="0"/>
              <a:buChar char="•"/>
            </a:pPr>
            <a:endParaRPr lang="pl-PL" sz="2800" dirty="0"/>
          </a:p>
          <a:p>
            <a:pPr marL="285750" indent="-228600">
              <a:lnSpc>
                <a:spcPct val="90000"/>
              </a:lnSpc>
              <a:spcAft>
                <a:spcPts val="600"/>
              </a:spcAft>
              <a:buFont typeface="Arial" panose="020B0604020202020204" pitchFamily="34" charset="0"/>
              <a:buChar char="•"/>
            </a:pPr>
            <a:r>
              <a:rPr lang="pl-PL" sz="2800" dirty="0"/>
              <a:t>Data Science is interdisciplinary domain</a:t>
            </a:r>
          </a:p>
          <a:p>
            <a:pPr marL="57150">
              <a:lnSpc>
                <a:spcPct val="90000"/>
              </a:lnSpc>
              <a:spcAft>
                <a:spcPts val="600"/>
              </a:spcAft>
            </a:pPr>
            <a:endParaRPr lang="pl-PL" sz="2800" dirty="0"/>
          </a:p>
          <a:p>
            <a:pPr marL="285750" indent="-228600">
              <a:lnSpc>
                <a:spcPct val="90000"/>
              </a:lnSpc>
              <a:spcAft>
                <a:spcPts val="600"/>
              </a:spcAft>
              <a:buFont typeface="Arial" panose="020B0604020202020204" pitchFamily="34" charset="0"/>
              <a:buChar char="•"/>
            </a:pPr>
            <a:r>
              <a:rPr lang="pl-PL" sz="2800" dirty="0"/>
              <a:t>Machine Learning is not only for prediction cases; sometimes it turns into </a:t>
            </a:r>
            <a:r>
              <a:rPr lang="pl-PL" sz="2800" dirty="0" err="1"/>
              <a:t>interpretation</a:t>
            </a:r>
            <a:r>
              <a:rPr lang="pl-PL" sz="2800" dirty="0"/>
              <a:t> </a:t>
            </a:r>
            <a:r>
              <a:rPr lang="pl-PL" sz="2800" dirty="0" err="1"/>
              <a:t>cases</a:t>
            </a:r>
            <a:endParaRPr lang="pl-PL" sz="2800" dirty="0"/>
          </a:p>
          <a:p>
            <a:pPr marL="285750" indent="-228600">
              <a:lnSpc>
                <a:spcPct val="90000"/>
              </a:lnSpc>
              <a:spcAft>
                <a:spcPts val="600"/>
              </a:spcAft>
              <a:buFont typeface="Arial" panose="020B0604020202020204" pitchFamily="34" charset="0"/>
              <a:buChar char="•"/>
            </a:pPr>
            <a:endParaRPr lang="pl-PL" sz="2800" dirty="0"/>
          </a:p>
          <a:p>
            <a:pPr marL="285750" indent="-228600">
              <a:lnSpc>
                <a:spcPct val="90000"/>
              </a:lnSpc>
              <a:spcAft>
                <a:spcPts val="600"/>
              </a:spcAft>
              <a:buFont typeface="Arial" panose="020B0604020202020204" pitchFamily="34" charset="0"/>
              <a:buChar char="•"/>
            </a:pPr>
            <a:r>
              <a:rPr lang="pl-PL" sz="2800" dirty="0"/>
              <a:t>OCI benefit - </a:t>
            </a:r>
            <a:r>
              <a:rPr lang="pl-PL" sz="2800" dirty="0" err="1"/>
              <a:t>total</a:t>
            </a:r>
            <a:r>
              <a:rPr lang="pl-PL" sz="2800" dirty="0"/>
              <a:t> </a:t>
            </a:r>
            <a:r>
              <a:rPr lang="pl-PL" sz="2800" dirty="0" err="1"/>
              <a:t>cost</a:t>
            </a:r>
            <a:r>
              <a:rPr lang="pl-PL" sz="2800" dirty="0"/>
              <a:t> was 2.24 USD for </a:t>
            </a:r>
            <a:r>
              <a:rPr lang="pl-PL" sz="2800" dirty="0" err="1"/>
              <a:t>whole</a:t>
            </a:r>
            <a:r>
              <a:rPr lang="pl-PL" sz="2800" dirty="0"/>
              <a:t> </a:t>
            </a:r>
            <a:r>
              <a:rPr lang="pl-PL" sz="2800" dirty="0" err="1"/>
              <a:t>work</a:t>
            </a:r>
            <a:endParaRPr lang="en-US" sz="2800" dirty="0"/>
          </a:p>
        </p:txBody>
      </p:sp>
    </p:spTree>
    <p:extLst>
      <p:ext uri="{BB962C8B-B14F-4D97-AF65-F5344CB8AC3E}">
        <p14:creationId xmlns:p14="http://schemas.microsoft.com/office/powerpoint/2010/main" val="3808466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D6B3-D64C-4AF4-BAAB-1E4E548D0474}"/>
              </a:ext>
            </a:extLst>
          </p:cNvPr>
          <p:cNvSpPr>
            <a:spLocks noGrp="1"/>
          </p:cNvSpPr>
          <p:nvPr>
            <p:ph type="title"/>
          </p:nvPr>
        </p:nvSpPr>
        <p:spPr>
          <a:xfrm>
            <a:off x="3584376" y="1723473"/>
            <a:ext cx="5023248" cy="2587270"/>
          </a:xfrm>
        </p:spPr>
        <p:txBody>
          <a:bodyPr>
            <a:normAutofit/>
          </a:bodyPr>
          <a:lstStyle/>
          <a:p>
            <a:r>
              <a:rPr lang="pl-PL" sz="6000" dirty="0"/>
              <a:t>Thank you </a:t>
            </a:r>
            <a:r>
              <a:rPr lang="pl-PL" sz="6000" dirty="0">
                <a:sym typeface="Wingdings" panose="05000000000000000000" pitchFamily="2" charset="2"/>
              </a:rPr>
              <a:t> </a:t>
            </a:r>
            <a:r>
              <a:rPr lang="pl-PL" sz="6000" dirty="0"/>
              <a:t>!</a:t>
            </a:r>
            <a:endParaRPr lang="de-DE" sz="6000" dirty="0"/>
          </a:p>
        </p:txBody>
      </p:sp>
    </p:spTree>
    <p:extLst>
      <p:ext uri="{BB962C8B-B14F-4D97-AF65-F5344CB8AC3E}">
        <p14:creationId xmlns:p14="http://schemas.microsoft.com/office/powerpoint/2010/main" val="111000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04BBC-E934-202A-D85F-58C168D08A1D}"/>
              </a:ext>
            </a:extLst>
          </p:cNvPr>
          <p:cNvSpPr>
            <a:spLocks noGrp="1"/>
          </p:cNvSpPr>
          <p:nvPr>
            <p:ph type="title"/>
          </p:nvPr>
        </p:nvSpPr>
        <p:spPr>
          <a:xfrm>
            <a:off x="838200" y="387668"/>
            <a:ext cx="10515600" cy="396875"/>
          </a:xfrm>
        </p:spPr>
        <p:txBody>
          <a:bodyPr>
            <a:noAutofit/>
          </a:bodyPr>
          <a:lstStyle/>
          <a:p>
            <a:pPr algn="ctr"/>
            <a:r>
              <a:rPr lang="pl-PL" sz="3600" b="1" dirty="0">
                <a:latin typeface="+mn-lt"/>
              </a:rPr>
              <a:t>Business use case</a:t>
            </a:r>
            <a:endParaRPr lang="en-US" sz="3600" b="1" dirty="0">
              <a:latin typeface="+mn-lt"/>
            </a:endParaRPr>
          </a:p>
        </p:txBody>
      </p:sp>
      <p:sp>
        <p:nvSpPr>
          <p:cNvPr id="4" name="TextBox 3">
            <a:extLst>
              <a:ext uri="{FF2B5EF4-FFF2-40B4-BE49-F238E27FC236}">
                <a16:creationId xmlns:a16="http://schemas.microsoft.com/office/drawing/2014/main" id="{510A570F-56F7-60BB-8ECD-35918B32C60A}"/>
              </a:ext>
            </a:extLst>
          </p:cNvPr>
          <p:cNvSpPr txBox="1"/>
          <p:nvPr/>
        </p:nvSpPr>
        <p:spPr>
          <a:xfrm>
            <a:off x="3866515" y="1305341"/>
            <a:ext cx="7990205" cy="5909310"/>
          </a:xfrm>
          <a:prstGeom prst="rect">
            <a:avLst/>
          </a:prstGeom>
          <a:noFill/>
        </p:spPr>
        <p:txBody>
          <a:bodyPr wrap="square" rtlCol="0">
            <a:spAutoFit/>
          </a:bodyPr>
          <a:lstStyle/>
          <a:p>
            <a:r>
              <a:rPr lang="pl-PL" sz="2000" b="1" dirty="0"/>
              <a:t>Background</a:t>
            </a:r>
            <a:r>
              <a:rPr lang="pl-PL" sz="2000" dirty="0"/>
              <a:t>: „Resident”, a real estate owners association is considering aggresive investment </a:t>
            </a:r>
            <a:r>
              <a:rPr lang="en-US" sz="2000" dirty="0"/>
              <a:t>campaign</a:t>
            </a:r>
            <a:r>
              <a:rPr lang="pl-PL" sz="2000" dirty="0"/>
              <a:t> in one of Europe cities, but would like to select a </a:t>
            </a:r>
            <a:r>
              <a:rPr lang="pl-PL" sz="2000" dirty="0" err="1"/>
              <a:t>city</a:t>
            </a:r>
            <a:r>
              <a:rPr lang="pl-PL" sz="2000" dirty="0"/>
              <a:t> (among 3 </a:t>
            </a:r>
            <a:r>
              <a:rPr lang="pl-PL" sz="2000" dirty="0" err="1"/>
              <a:t>cities</a:t>
            </a:r>
            <a:r>
              <a:rPr lang="pl-PL" sz="2000" dirty="0"/>
              <a:t> - Berlin, </a:t>
            </a:r>
            <a:r>
              <a:rPr lang="pl-PL" sz="2000" dirty="0" err="1"/>
              <a:t>Munich</a:t>
            </a:r>
            <a:r>
              <a:rPr lang="pl-PL" sz="2000" dirty="0"/>
              <a:t>, </a:t>
            </a:r>
            <a:r>
              <a:rPr lang="pl-PL" sz="2000" dirty="0" err="1"/>
              <a:t>Prague</a:t>
            </a:r>
            <a:r>
              <a:rPr lang="pl-PL" sz="2000" dirty="0"/>
              <a:t>) based on </a:t>
            </a:r>
            <a:r>
              <a:rPr lang="pl-PL" sz="2000" dirty="0" err="1"/>
              <a:t>proper</a:t>
            </a:r>
            <a:r>
              <a:rPr lang="pl-PL" sz="2000" dirty="0"/>
              <a:t> </a:t>
            </a:r>
            <a:r>
              <a:rPr lang="pl-PL" sz="2000" dirty="0" err="1"/>
              <a:t>analysis</a:t>
            </a:r>
            <a:r>
              <a:rPr lang="pl-PL" sz="2000" dirty="0"/>
              <a:t>. </a:t>
            </a:r>
            <a:r>
              <a:rPr lang="pl-PL" sz="2000" dirty="0" err="1"/>
              <a:t>Short-rental</a:t>
            </a:r>
            <a:r>
              <a:rPr lang="pl-PL" sz="2000" dirty="0"/>
              <a:t> (</a:t>
            </a:r>
            <a:r>
              <a:rPr lang="pl-PL" sz="2000" dirty="0" err="1"/>
              <a:t>up</a:t>
            </a:r>
            <a:r>
              <a:rPr lang="pl-PL" sz="2000" dirty="0"/>
              <a:t> to 3 </a:t>
            </a:r>
            <a:r>
              <a:rPr lang="pl-PL" sz="2000" dirty="0" err="1"/>
              <a:t>days</a:t>
            </a:r>
            <a:r>
              <a:rPr lang="pl-PL" sz="2000" dirty="0"/>
              <a:t>) </a:t>
            </a:r>
            <a:r>
              <a:rPr lang="pl-PL" sz="2000" dirty="0" err="1"/>
              <a:t>is</a:t>
            </a:r>
            <a:r>
              <a:rPr lang="pl-PL" sz="2000" dirty="0"/>
              <a:t> </a:t>
            </a:r>
            <a:r>
              <a:rPr lang="pl-PL" sz="2000" dirty="0" err="1"/>
              <a:t>rental</a:t>
            </a:r>
            <a:r>
              <a:rPr lang="pl-PL" sz="2000" dirty="0"/>
              <a:t> model.</a:t>
            </a:r>
          </a:p>
          <a:p>
            <a:endParaRPr lang="pl-PL" dirty="0"/>
          </a:p>
          <a:p>
            <a:endParaRPr lang="pl-PL" dirty="0"/>
          </a:p>
          <a:p>
            <a:endParaRPr lang="pl-PL" dirty="0"/>
          </a:p>
          <a:p>
            <a:r>
              <a:rPr lang="pl-PL" sz="2000" b="1" dirty="0"/>
              <a:t>Goal</a:t>
            </a:r>
            <a:r>
              <a:rPr lang="pl-PL" sz="2000" dirty="0"/>
              <a:t>: provide a report on how AirBnB prices in each city are shaped by internal and external factors; </a:t>
            </a:r>
            <a:r>
              <a:rPr lang="pl-PL" sz="2000" dirty="0">
                <a:solidFill>
                  <a:srgbClr val="00B050"/>
                </a:solidFill>
              </a:rPr>
              <a:t>Recommend city where „Resident” should invests first</a:t>
            </a:r>
          </a:p>
          <a:p>
            <a:endParaRPr lang="pl-PL" dirty="0"/>
          </a:p>
          <a:p>
            <a:endParaRPr lang="pl-PL" dirty="0"/>
          </a:p>
          <a:p>
            <a:endParaRPr lang="pl-PL" dirty="0"/>
          </a:p>
          <a:p>
            <a:r>
              <a:rPr lang="pl-PL" sz="2000" b="1" dirty="0"/>
              <a:t>Audience</a:t>
            </a:r>
            <a:r>
              <a:rPr lang="pl-PL" sz="2000" dirty="0"/>
              <a:t>: „Resident” board of directors</a:t>
            </a:r>
            <a:br>
              <a:rPr lang="pl-PL" dirty="0"/>
            </a:br>
            <a:endParaRPr lang="pl-PL" dirty="0"/>
          </a:p>
          <a:p>
            <a:endParaRPr lang="pl-PL" dirty="0"/>
          </a:p>
          <a:p>
            <a:br>
              <a:rPr lang="pl-PL" dirty="0"/>
            </a:br>
            <a:r>
              <a:rPr lang="pl-PL" sz="2000" b="1" dirty="0"/>
              <a:t>Data source</a:t>
            </a:r>
            <a:r>
              <a:rPr lang="pl-PL" sz="2000" dirty="0"/>
              <a:t>: http://insideairbnb.com/get-the-data.html</a:t>
            </a:r>
          </a:p>
          <a:p>
            <a:endParaRPr lang="pl-PL" dirty="0"/>
          </a:p>
          <a:p>
            <a:endParaRPr lang="en-US" dirty="0"/>
          </a:p>
        </p:txBody>
      </p:sp>
      <p:pic>
        <p:nvPicPr>
          <p:cNvPr id="6" name="Picture 5">
            <a:extLst>
              <a:ext uri="{FF2B5EF4-FFF2-40B4-BE49-F238E27FC236}">
                <a16:creationId xmlns:a16="http://schemas.microsoft.com/office/drawing/2014/main" id="{ABC4E04E-4303-BE76-A38D-D1EFCAFAF0A2}"/>
              </a:ext>
            </a:extLst>
          </p:cNvPr>
          <p:cNvPicPr>
            <a:picLocks noChangeAspect="1"/>
          </p:cNvPicPr>
          <p:nvPr/>
        </p:nvPicPr>
        <p:blipFill>
          <a:blip r:embed="rId3"/>
          <a:stretch>
            <a:fillRect/>
          </a:stretch>
        </p:blipFill>
        <p:spPr>
          <a:xfrm>
            <a:off x="335280" y="2759059"/>
            <a:ext cx="3228769" cy="1644681"/>
          </a:xfrm>
          <a:prstGeom prst="rect">
            <a:avLst/>
          </a:prstGeom>
        </p:spPr>
      </p:pic>
    </p:spTree>
    <p:extLst>
      <p:ext uri="{BB962C8B-B14F-4D97-AF65-F5344CB8AC3E}">
        <p14:creationId xmlns:p14="http://schemas.microsoft.com/office/powerpoint/2010/main" val="309992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7091-23A9-C3E9-4D2B-B662E231F692}"/>
              </a:ext>
            </a:extLst>
          </p:cNvPr>
          <p:cNvSpPr>
            <a:spLocks noGrp="1"/>
          </p:cNvSpPr>
          <p:nvPr>
            <p:ph type="title"/>
          </p:nvPr>
        </p:nvSpPr>
        <p:spPr>
          <a:xfrm>
            <a:off x="838200" y="-33688"/>
            <a:ext cx="10515600" cy="1325563"/>
          </a:xfrm>
        </p:spPr>
        <p:txBody>
          <a:bodyPr>
            <a:normAutofit/>
          </a:bodyPr>
          <a:lstStyle/>
          <a:p>
            <a:pPr algn="ctr"/>
            <a:r>
              <a:rPr lang="pl-PL" sz="3600" b="1" dirty="0">
                <a:latin typeface="+mn-lt"/>
              </a:rPr>
              <a:t>Machine Learning Lifecycle</a:t>
            </a:r>
            <a:endParaRPr lang="en-US" sz="3600" b="1" dirty="0">
              <a:latin typeface="+mn-lt"/>
            </a:endParaRPr>
          </a:p>
        </p:txBody>
      </p:sp>
      <p:cxnSp>
        <p:nvCxnSpPr>
          <p:cNvPr id="11" name="Connector: Curved 10">
            <a:extLst>
              <a:ext uri="{FF2B5EF4-FFF2-40B4-BE49-F238E27FC236}">
                <a16:creationId xmlns:a16="http://schemas.microsoft.com/office/drawing/2014/main" id="{F279DDDB-9FB5-C630-CEFE-09C02ED768B8}"/>
              </a:ext>
            </a:extLst>
          </p:cNvPr>
          <p:cNvCxnSpPr>
            <a:cxnSpLocks/>
            <a:stCxn id="10" idx="3"/>
            <a:endCxn id="22" idx="1"/>
          </p:cNvCxnSpPr>
          <p:nvPr/>
        </p:nvCxnSpPr>
        <p:spPr>
          <a:xfrm>
            <a:off x="4207915" y="2019653"/>
            <a:ext cx="212847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A7057DB-1943-6EAB-8234-B8C3DE99CE83}"/>
              </a:ext>
            </a:extLst>
          </p:cNvPr>
          <p:cNvSpPr/>
          <p:nvPr/>
        </p:nvSpPr>
        <p:spPr>
          <a:xfrm>
            <a:off x="2595018" y="1356887"/>
            <a:ext cx="1612897"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1" dirty="0">
                <a:solidFill>
                  <a:schemeClr val="bg1"/>
                </a:solidFill>
                <a:effectLst/>
                <a:latin typeface="Lato" panose="020F0502020204030203" pitchFamily="34" charset="0"/>
              </a:rPr>
              <a:t>Problem framing and data collection</a:t>
            </a:r>
            <a:endParaRPr lang="en-US" sz="2000" dirty="0">
              <a:solidFill>
                <a:schemeClr val="bg1"/>
              </a:solidFill>
            </a:endParaRPr>
          </a:p>
        </p:txBody>
      </p:sp>
      <p:sp>
        <p:nvSpPr>
          <p:cNvPr id="22" name="Rectangle: Rounded Corners 21">
            <a:extLst>
              <a:ext uri="{FF2B5EF4-FFF2-40B4-BE49-F238E27FC236}">
                <a16:creationId xmlns:a16="http://schemas.microsoft.com/office/drawing/2014/main" id="{CFBBBAA8-18C2-8F18-14A9-10EF0192AA6B}"/>
              </a:ext>
            </a:extLst>
          </p:cNvPr>
          <p:cNvSpPr/>
          <p:nvPr/>
        </p:nvSpPr>
        <p:spPr>
          <a:xfrm>
            <a:off x="6336393" y="135688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1" dirty="0">
                <a:solidFill>
                  <a:schemeClr val="bg1"/>
                </a:solidFill>
                <a:effectLst/>
                <a:latin typeface="Lato" panose="020F0502020204030203" pitchFamily="34" charset="0"/>
              </a:rPr>
              <a:t>Data preprocessing and feature engineering</a:t>
            </a:r>
            <a:endParaRPr lang="en-US" sz="2000" dirty="0">
              <a:solidFill>
                <a:schemeClr val="bg1"/>
              </a:solidFill>
            </a:endParaRPr>
          </a:p>
        </p:txBody>
      </p:sp>
      <p:sp>
        <p:nvSpPr>
          <p:cNvPr id="25" name="Rectangle: Rounded Corners 24">
            <a:extLst>
              <a:ext uri="{FF2B5EF4-FFF2-40B4-BE49-F238E27FC236}">
                <a16:creationId xmlns:a16="http://schemas.microsoft.com/office/drawing/2014/main" id="{B6DCFD3B-70AE-69AB-D4A5-6DF01571EDAC}"/>
              </a:ext>
            </a:extLst>
          </p:cNvPr>
          <p:cNvSpPr/>
          <p:nvPr/>
        </p:nvSpPr>
        <p:spPr>
          <a:xfrm>
            <a:off x="9669460" y="135688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ML algorithm and feature engineering</a:t>
            </a:r>
            <a:endParaRPr lang="en-US" sz="2000" dirty="0">
              <a:solidFill>
                <a:schemeClr val="bg1"/>
              </a:solidFill>
            </a:endParaRPr>
          </a:p>
        </p:txBody>
      </p:sp>
      <p:cxnSp>
        <p:nvCxnSpPr>
          <p:cNvPr id="28" name="Connector: Curved 27">
            <a:extLst>
              <a:ext uri="{FF2B5EF4-FFF2-40B4-BE49-F238E27FC236}">
                <a16:creationId xmlns:a16="http://schemas.microsoft.com/office/drawing/2014/main" id="{1FAC17C7-A913-8FC6-A51A-5209F350F574}"/>
              </a:ext>
            </a:extLst>
          </p:cNvPr>
          <p:cNvCxnSpPr>
            <a:cxnSpLocks/>
            <a:stCxn id="22" idx="3"/>
            <a:endCxn id="25" idx="1"/>
          </p:cNvCxnSpPr>
          <p:nvPr/>
        </p:nvCxnSpPr>
        <p:spPr>
          <a:xfrm>
            <a:off x="8263165" y="2019653"/>
            <a:ext cx="1406295"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C7B52B0-628A-7982-48B5-D4B6C4DEC81E}"/>
              </a:ext>
            </a:extLst>
          </p:cNvPr>
          <p:cNvSpPr/>
          <p:nvPr/>
        </p:nvSpPr>
        <p:spPr>
          <a:xfrm>
            <a:off x="9669460" y="467342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ML algorithm selection</a:t>
            </a:r>
            <a:endParaRPr lang="en-US" sz="2000" dirty="0">
              <a:solidFill>
                <a:schemeClr val="bg1"/>
              </a:solidFill>
            </a:endParaRPr>
          </a:p>
        </p:txBody>
      </p:sp>
      <p:sp>
        <p:nvSpPr>
          <p:cNvPr id="34" name="Rectangle: Rounded Corners 33">
            <a:extLst>
              <a:ext uri="{FF2B5EF4-FFF2-40B4-BE49-F238E27FC236}">
                <a16:creationId xmlns:a16="http://schemas.microsoft.com/office/drawing/2014/main" id="{773DA0D3-54EC-2ED4-F8EB-E94F94CCB3D2}"/>
              </a:ext>
            </a:extLst>
          </p:cNvPr>
          <p:cNvSpPr/>
          <p:nvPr/>
        </p:nvSpPr>
        <p:spPr>
          <a:xfrm>
            <a:off x="6336393" y="4838347"/>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Model training and evaluation</a:t>
            </a:r>
            <a:endParaRPr lang="en-US" sz="2000" dirty="0">
              <a:solidFill>
                <a:schemeClr val="bg1"/>
              </a:solidFill>
            </a:endParaRPr>
          </a:p>
        </p:txBody>
      </p:sp>
      <p:sp>
        <p:nvSpPr>
          <p:cNvPr id="35" name="Rectangle: Rounded Corners 34">
            <a:extLst>
              <a:ext uri="{FF2B5EF4-FFF2-40B4-BE49-F238E27FC236}">
                <a16:creationId xmlns:a16="http://schemas.microsoft.com/office/drawing/2014/main" id="{C4CFE955-D23E-63EC-F443-0FBD6FDC2701}"/>
              </a:ext>
            </a:extLst>
          </p:cNvPr>
          <p:cNvSpPr/>
          <p:nvPr/>
        </p:nvSpPr>
        <p:spPr>
          <a:xfrm>
            <a:off x="2595018" y="4838334"/>
            <a:ext cx="2296296" cy="14112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Hyperparameter tuning</a:t>
            </a:r>
            <a:endParaRPr lang="en-US" sz="2000" dirty="0">
              <a:solidFill>
                <a:schemeClr val="bg1"/>
              </a:solidFill>
            </a:endParaRPr>
          </a:p>
        </p:txBody>
      </p:sp>
      <p:cxnSp>
        <p:nvCxnSpPr>
          <p:cNvPr id="36" name="Connector: Curved 35">
            <a:extLst>
              <a:ext uri="{FF2B5EF4-FFF2-40B4-BE49-F238E27FC236}">
                <a16:creationId xmlns:a16="http://schemas.microsoft.com/office/drawing/2014/main" id="{57C04B65-20D0-959B-3C41-5A8B039A0A7B}"/>
              </a:ext>
            </a:extLst>
          </p:cNvPr>
          <p:cNvCxnSpPr>
            <a:cxnSpLocks/>
            <a:stCxn id="25" idx="2"/>
            <a:endCxn id="33" idx="3"/>
          </p:cNvCxnSpPr>
          <p:nvPr/>
        </p:nvCxnSpPr>
        <p:spPr>
          <a:xfrm rot="16200000" flipH="1">
            <a:off x="9787652" y="3527613"/>
            <a:ext cx="2653774" cy="963386"/>
          </a:xfrm>
          <a:prstGeom prst="curvedConnector4">
            <a:avLst>
              <a:gd name="adj1" fmla="val 37513"/>
              <a:gd name="adj2" fmla="val 1237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05F0FEC4-B508-C8C2-8F85-AA95937AD239}"/>
              </a:ext>
            </a:extLst>
          </p:cNvPr>
          <p:cNvCxnSpPr>
            <a:cxnSpLocks/>
            <a:stCxn id="33" idx="2"/>
            <a:endCxn id="34" idx="2"/>
          </p:cNvCxnSpPr>
          <p:nvPr/>
        </p:nvCxnSpPr>
        <p:spPr>
          <a:xfrm rot="5400000">
            <a:off x="8883853" y="4414886"/>
            <a:ext cx="164920" cy="3333067"/>
          </a:xfrm>
          <a:prstGeom prst="curvedConnector3">
            <a:avLst>
              <a:gd name="adj1" fmla="val 23861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DB1FF62-79BA-77B0-C270-65DE9C8492F8}"/>
              </a:ext>
            </a:extLst>
          </p:cNvPr>
          <p:cNvSpPr/>
          <p:nvPr/>
        </p:nvSpPr>
        <p:spPr>
          <a:xfrm>
            <a:off x="227979" y="2938766"/>
            <a:ext cx="1926772" cy="1325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i="1" dirty="0">
                <a:solidFill>
                  <a:schemeClr val="bg1"/>
                </a:solidFill>
                <a:latin typeface="Lato" panose="020F0502020204030203" pitchFamily="34" charset="0"/>
              </a:rPr>
              <a:t>Service deployment and model monitoring</a:t>
            </a:r>
            <a:endParaRPr lang="en-US" sz="2000" dirty="0">
              <a:solidFill>
                <a:schemeClr val="bg1"/>
              </a:solidFill>
            </a:endParaRPr>
          </a:p>
        </p:txBody>
      </p:sp>
      <p:cxnSp>
        <p:nvCxnSpPr>
          <p:cNvPr id="45" name="Connector: Curved 44">
            <a:extLst>
              <a:ext uri="{FF2B5EF4-FFF2-40B4-BE49-F238E27FC236}">
                <a16:creationId xmlns:a16="http://schemas.microsoft.com/office/drawing/2014/main" id="{30FFC861-AA3F-CF15-6012-54C098A6A4A4}"/>
              </a:ext>
            </a:extLst>
          </p:cNvPr>
          <p:cNvCxnSpPr>
            <a:cxnSpLocks/>
            <a:stCxn id="34" idx="0"/>
            <a:endCxn id="35" idx="0"/>
          </p:cNvCxnSpPr>
          <p:nvPr/>
        </p:nvCxnSpPr>
        <p:spPr>
          <a:xfrm rot="16200000" flipV="1">
            <a:off x="5521467" y="3060034"/>
            <a:ext cx="13" cy="3556613"/>
          </a:xfrm>
          <a:prstGeom prst="curvedConnector3">
            <a:avLst>
              <a:gd name="adj1" fmla="val 17585615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FB1B8565-8EDB-9ED0-3A7A-DFAE06864CC8}"/>
              </a:ext>
            </a:extLst>
          </p:cNvPr>
          <p:cNvCxnSpPr>
            <a:cxnSpLocks/>
            <a:stCxn id="35" idx="1"/>
            <a:endCxn id="44" idx="2"/>
          </p:cNvCxnSpPr>
          <p:nvPr/>
        </p:nvCxnSpPr>
        <p:spPr>
          <a:xfrm rot="10800000">
            <a:off x="1191366" y="4264299"/>
            <a:ext cx="1403653" cy="12796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ED85E7E-715B-F9B7-F8E3-728B352D970E}"/>
              </a:ext>
            </a:extLst>
          </p:cNvPr>
          <p:cNvCxnSpPr>
            <a:cxnSpLocks/>
            <a:stCxn id="44" idx="0"/>
            <a:endCxn id="10" idx="1"/>
          </p:cNvCxnSpPr>
          <p:nvPr/>
        </p:nvCxnSpPr>
        <p:spPr>
          <a:xfrm rot="5400000" flipH="1" flipV="1">
            <a:off x="1433635" y="1777384"/>
            <a:ext cx="919113" cy="14036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pole tekstowe 3">
            <a:extLst>
              <a:ext uri="{FF2B5EF4-FFF2-40B4-BE49-F238E27FC236}">
                <a16:creationId xmlns:a16="http://schemas.microsoft.com/office/drawing/2014/main" id="{A1B055ED-E7D9-8729-FB0B-1E63A86EFFED}"/>
              </a:ext>
            </a:extLst>
          </p:cNvPr>
          <p:cNvSpPr txBox="1"/>
          <p:nvPr/>
        </p:nvSpPr>
        <p:spPr>
          <a:xfrm>
            <a:off x="726518" y="572058"/>
            <a:ext cx="1150892" cy="523220"/>
          </a:xfrm>
          <a:prstGeom prst="rect">
            <a:avLst/>
          </a:prstGeom>
          <a:noFill/>
        </p:spPr>
        <p:txBody>
          <a:bodyPr wrap="none" rtlCol="0">
            <a:spAutoFit/>
          </a:bodyPr>
          <a:lstStyle/>
          <a:p>
            <a:r>
              <a:rPr lang="pl-PL" sz="2800" dirty="0">
                <a:solidFill>
                  <a:srgbClr val="00B050"/>
                </a:solidFill>
              </a:rPr>
              <a:t>START </a:t>
            </a:r>
            <a:endParaRPr lang="en-US" sz="2800" dirty="0">
              <a:solidFill>
                <a:srgbClr val="00B050"/>
              </a:solidFill>
            </a:endParaRPr>
          </a:p>
        </p:txBody>
      </p:sp>
      <p:cxnSp>
        <p:nvCxnSpPr>
          <p:cNvPr id="6" name="Łącznik prosty ze strzałką 5">
            <a:extLst>
              <a:ext uri="{FF2B5EF4-FFF2-40B4-BE49-F238E27FC236}">
                <a16:creationId xmlns:a16="http://schemas.microsoft.com/office/drawing/2014/main" id="{AD33ED33-6252-0CE0-E053-8723D1060367}"/>
              </a:ext>
            </a:extLst>
          </p:cNvPr>
          <p:cNvCxnSpPr/>
          <p:nvPr/>
        </p:nvCxnSpPr>
        <p:spPr>
          <a:xfrm>
            <a:off x="1803837" y="1068023"/>
            <a:ext cx="701827" cy="44770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149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sp>
        <p:nvSpPr>
          <p:cNvPr id="5" name="TextBox 4">
            <a:extLst>
              <a:ext uri="{FF2B5EF4-FFF2-40B4-BE49-F238E27FC236}">
                <a16:creationId xmlns:a16="http://schemas.microsoft.com/office/drawing/2014/main" id="{47CC9D82-BA85-3AB2-8AEB-4C211A04DA34}"/>
              </a:ext>
            </a:extLst>
          </p:cNvPr>
          <p:cNvSpPr txBox="1"/>
          <p:nvPr/>
        </p:nvSpPr>
        <p:spPr>
          <a:xfrm>
            <a:off x="557560" y="1103971"/>
            <a:ext cx="6618744" cy="461665"/>
          </a:xfrm>
          <a:prstGeom prst="rect">
            <a:avLst/>
          </a:prstGeom>
          <a:noFill/>
          <a:ln>
            <a:noFill/>
          </a:ln>
        </p:spPr>
        <p:txBody>
          <a:bodyPr wrap="square" rtlCol="0">
            <a:spAutoFit/>
          </a:bodyPr>
          <a:lstStyle/>
          <a:p>
            <a:r>
              <a:rPr lang="pl-PL" sz="2400" b="1" dirty="0" err="1"/>
              <a:t>Supervised</a:t>
            </a:r>
            <a:r>
              <a:rPr lang="pl-PL" dirty="0"/>
              <a:t>         vs          </a:t>
            </a:r>
            <a:r>
              <a:rPr lang="pl-PL" sz="2400" b="1" dirty="0"/>
              <a:t>Unsupervised learning</a:t>
            </a:r>
            <a:endParaRPr lang="en-US" sz="2400" b="1" dirty="0"/>
          </a:p>
        </p:txBody>
      </p:sp>
      <p:sp>
        <p:nvSpPr>
          <p:cNvPr id="6" name="TextBox 5">
            <a:extLst>
              <a:ext uri="{FF2B5EF4-FFF2-40B4-BE49-F238E27FC236}">
                <a16:creationId xmlns:a16="http://schemas.microsoft.com/office/drawing/2014/main" id="{CB569CFB-7FF0-8F2B-0DC5-85D930C980DD}"/>
              </a:ext>
            </a:extLst>
          </p:cNvPr>
          <p:cNvSpPr txBox="1"/>
          <p:nvPr/>
        </p:nvSpPr>
        <p:spPr>
          <a:xfrm>
            <a:off x="329055" y="1837595"/>
            <a:ext cx="1890452" cy="984885"/>
          </a:xfrm>
          <a:prstGeom prst="rect">
            <a:avLst/>
          </a:prstGeom>
          <a:noFill/>
        </p:spPr>
        <p:txBody>
          <a:bodyPr wrap="square" rtlCol="0">
            <a:spAutoFit/>
          </a:bodyPr>
          <a:lstStyle/>
          <a:p>
            <a:r>
              <a:rPr lang="pl-PL" dirty="0"/>
              <a:t>          </a:t>
            </a:r>
            <a:r>
              <a:rPr lang="pl-PL" sz="2400" b="1" i="1" dirty="0" err="1"/>
              <a:t>classification</a:t>
            </a:r>
            <a:endParaRPr lang="pl-PL" sz="2400" b="1" i="1" dirty="0"/>
          </a:p>
          <a:p>
            <a:pPr algn="ctr"/>
            <a:r>
              <a:rPr lang="pl-PL" sz="1600" dirty="0"/>
              <a:t>„spam”, „not-spam”</a:t>
            </a:r>
            <a:endParaRPr lang="en-US" sz="1600" dirty="0"/>
          </a:p>
        </p:txBody>
      </p:sp>
      <p:sp>
        <p:nvSpPr>
          <p:cNvPr id="7" name="TextBox 6">
            <a:extLst>
              <a:ext uri="{FF2B5EF4-FFF2-40B4-BE49-F238E27FC236}">
                <a16:creationId xmlns:a16="http://schemas.microsoft.com/office/drawing/2014/main" id="{F9BB88F3-6A6A-A5DC-A68D-0589B9A8A5FF}"/>
              </a:ext>
            </a:extLst>
          </p:cNvPr>
          <p:cNvSpPr txBox="1"/>
          <p:nvPr/>
        </p:nvSpPr>
        <p:spPr>
          <a:xfrm>
            <a:off x="3738082" y="2078566"/>
            <a:ext cx="2523278" cy="461665"/>
          </a:xfrm>
          <a:prstGeom prst="rect">
            <a:avLst/>
          </a:prstGeom>
          <a:noFill/>
        </p:spPr>
        <p:txBody>
          <a:bodyPr wrap="square" rtlCol="0">
            <a:spAutoFit/>
          </a:bodyPr>
          <a:lstStyle/>
          <a:p>
            <a:r>
              <a:rPr lang="pl-PL" sz="2400" b="1" i="1" dirty="0"/>
              <a:t>clustering</a:t>
            </a:r>
          </a:p>
        </p:txBody>
      </p:sp>
      <p:cxnSp>
        <p:nvCxnSpPr>
          <p:cNvPr id="3" name="Straight Arrow Connector 2">
            <a:extLst>
              <a:ext uri="{FF2B5EF4-FFF2-40B4-BE49-F238E27FC236}">
                <a16:creationId xmlns:a16="http://schemas.microsoft.com/office/drawing/2014/main" id="{ACB5B9E8-6681-88E5-39B6-01B85EDDF473}"/>
              </a:ext>
            </a:extLst>
          </p:cNvPr>
          <p:cNvCxnSpPr/>
          <p:nvPr/>
        </p:nvCxnSpPr>
        <p:spPr>
          <a:xfrm>
            <a:off x="1180618" y="1606423"/>
            <a:ext cx="0" cy="44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D4F738-631B-F69B-2E53-054FAE4EDC29}"/>
              </a:ext>
            </a:extLst>
          </p:cNvPr>
          <p:cNvCxnSpPr/>
          <p:nvPr/>
        </p:nvCxnSpPr>
        <p:spPr>
          <a:xfrm>
            <a:off x="4458184" y="1592069"/>
            <a:ext cx="0" cy="44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FCB8C4-B8CD-3B3B-57F1-9F08E9474C54}"/>
              </a:ext>
            </a:extLst>
          </p:cNvPr>
          <p:cNvSpPr txBox="1"/>
          <p:nvPr/>
        </p:nvSpPr>
        <p:spPr>
          <a:xfrm>
            <a:off x="3522708" y="2475457"/>
            <a:ext cx="2212465" cy="861774"/>
          </a:xfrm>
          <a:prstGeom prst="rect">
            <a:avLst/>
          </a:prstGeom>
          <a:noFill/>
        </p:spPr>
        <p:txBody>
          <a:bodyPr wrap="none" rtlCol="0">
            <a:spAutoFit/>
          </a:bodyPr>
          <a:lstStyle/>
          <a:p>
            <a:r>
              <a:rPr lang="pl-PL" sz="1600" dirty="0"/>
              <a:t>which data is </a:t>
            </a:r>
            <a:r>
              <a:rPr lang="pl-PL" sz="1600" dirty="0" err="1"/>
              <a:t>similar</a:t>
            </a:r>
            <a:r>
              <a:rPr lang="pl-PL" sz="1600" dirty="0"/>
              <a:t> to </a:t>
            </a:r>
          </a:p>
          <a:p>
            <a:r>
              <a:rPr lang="pl-PL" sz="1600" dirty="0"/>
              <a:t>each </a:t>
            </a:r>
            <a:r>
              <a:rPr lang="pl-PL" sz="1600" dirty="0" err="1"/>
              <a:t>other</a:t>
            </a:r>
            <a:r>
              <a:rPr lang="pl-PL" sz="1600" dirty="0"/>
              <a:t> (assign </a:t>
            </a:r>
            <a:r>
              <a:rPr lang="pl-PL" sz="1600" dirty="0" err="1"/>
              <a:t>label</a:t>
            </a:r>
            <a:r>
              <a:rPr lang="pl-PL" sz="1600" dirty="0"/>
              <a:t>)</a:t>
            </a:r>
            <a:endParaRPr lang="en-US" sz="1600" dirty="0"/>
          </a:p>
          <a:p>
            <a:endParaRPr lang="en-US" dirty="0"/>
          </a:p>
        </p:txBody>
      </p:sp>
      <p:pic>
        <p:nvPicPr>
          <p:cNvPr id="28" name="Graphic 27" descr="Processor with solid fill">
            <a:extLst>
              <a:ext uri="{FF2B5EF4-FFF2-40B4-BE49-F238E27FC236}">
                <a16:creationId xmlns:a16="http://schemas.microsoft.com/office/drawing/2014/main" id="{56726D38-BCEC-FA3D-3E1E-FD343CF94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2475" y="3423597"/>
            <a:ext cx="914400" cy="914400"/>
          </a:xfrm>
          <a:prstGeom prst="rect">
            <a:avLst/>
          </a:prstGeom>
        </p:spPr>
      </p:pic>
      <p:pic>
        <p:nvPicPr>
          <p:cNvPr id="32" name="Graphic 31" descr="Processor with solid fill">
            <a:extLst>
              <a:ext uri="{FF2B5EF4-FFF2-40B4-BE49-F238E27FC236}">
                <a16:creationId xmlns:a16="http://schemas.microsoft.com/office/drawing/2014/main" id="{DF28CDEA-2F6A-7C7F-7A48-EBF78903B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2475" y="4707329"/>
            <a:ext cx="914400" cy="914400"/>
          </a:xfrm>
          <a:prstGeom prst="rect">
            <a:avLst/>
          </a:prstGeom>
        </p:spPr>
      </p:pic>
      <p:sp>
        <p:nvSpPr>
          <p:cNvPr id="33" name="TextBox 32">
            <a:extLst>
              <a:ext uri="{FF2B5EF4-FFF2-40B4-BE49-F238E27FC236}">
                <a16:creationId xmlns:a16="http://schemas.microsoft.com/office/drawing/2014/main" id="{83715670-E4FD-27FC-E941-BC7EF7BC5BE6}"/>
              </a:ext>
            </a:extLst>
          </p:cNvPr>
          <p:cNvSpPr txBox="1"/>
          <p:nvPr/>
        </p:nvSpPr>
        <p:spPr>
          <a:xfrm>
            <a:off x="8243153" y="3690195"/>
            <a:ext cx="3435812" cy="400110"/>
          </a:xfrm>
          <a:prstGeom prst="rect">
            <a:avLst/>
          </a:prstGeom>
          <a:noFill/>
        </p:spPr>
        <p:txBody>
          <a:bodyPr wrap="none" rtlCol="0">
            <a:spAutoFit/>
          </a:bodyPr>
          <a:lstStyle/>
          <a:p>
            <a:r>
              <a:rPr lang="pl-PL" sz="2000" dirty="0">
                <a:solidFill>
                  <a:srgbClr val="00B050"/>
                </a:solidFill>
              </a:rPr>
              <a:t>Graphics Processing Unit (GPU)</a:t>
            </a:r>
            <a:endParaRPr lang="en-US" sz="2000" dirty="0">
              <a:solidFill>
                <a:srgbClr val="00B050"/>
              </a:solidFill>
            </a:endParaRPr>
          </a:p>
        </p:txBody>
      </p:sp>
      <p:sp>
        <p:nvSpPr>
          <p:cNvPr id="34" name="TextBox 33">
            <a:extLst>
              <a:ext uri="{FF2B5EF4-FFF2-40B4-BE49-F238E27FC236}">
                <a16:creationId xmlns:a16="http://schemas.microsoft.com/office/drawing/2014/main" id="{020EFFEA-D461-E8F1-FC55-44086D70233B}"/>
              </a:ext>
            </a:extLst>
          </p:cNvPr>
          <p:cNvSpPr txBox="1"/>
          <p:nvPr/>
        </p:nvSpPr>
        <p:spPr>
          <a:xfrm>
            <a:off x="7560873" y="4350179"/>
            <a:ext cx="377604" cy="369332"/>
          </a:xfrm>
          <a:prstGeom prst="rect">
            <a:avLst/>
          </a:prstGeom>
          <a:noFill/>
        </p:spPr>
        <p:txBody>
          <a:bodyPr wrap="none" rtlCol="0">
            <a:spAutoFit/>
          </a:bodyPr>
          <a:lstStyle/>
          <a:p>
            <a:r>
              <a:rPr lang="pl-PL" dirty="0"/>
              <a:t>vs</a:t>
            </a:r>
            <a:endParaRPr lang="en-US" dirty="0"/>
          </a:p>
        </p:txBody>
      </p:sp>
      <p:sp>
        <p:nvSpPr>
          <p:cNvPr id="35" name="TextBox 34">
            <a:extLst>
              <a:ext uri="{FF2B5EF4-FFF2-40B4-BE49-F238E27FC236}">
                <a16:creationId xmlns:a16="http://schemas.microsoft.com/office/drawing/2014/main" id="{467099E8-089F-0A39-B9B4-C2F73EE47979}"/>
              </a:ext>
            </a:extLst>
          </p:cNvPr>
          <p:cNvSpPr txBox="1"/>
          <p:nvPr/>
        </p:nvSpPr>
        <p:spPr>
          <a:xfrm>
            <a:off x="8243153" y="4905943"/>
            <a:ext cx="2630977" cy="338554"/>
          </a:xfrm>
          <a:prstGeom prst="rect">
            <a:avLst/>
          </a:prstGeom>
          <a:noFill/>
        </p:spPr>
        <p:txBody>
          <a:bodyPr wrap="none" rtlCol="0">
            <a:spAutoFit/>
          </a:bodyPr>
          <a:lstStyle/>
          <a:p>
            <a:r>
              <a:rPr lang="pl-PL" sz="1600" dirty="0"/>
              <a:t>Central Processing Unit (CPU)</a:t>
            </a:r>
            <a:endParaRPr lang="en-US" sz="1600" dirty="0"/>
          </a:p>
        </p:txBody>
      </p:sp>
      <p:sp>
        <p:nvSpPr>
          <p:cNvPr id="2" name="TextBox 1">
            <a:extLst>
              <a:ext uri="{FF2B5EF4-FFF2-40B4-BE49-F238E27FC236}">
                <a16:creationId xmlns:a16="http://schemas.microsoft.com/office/drawing/2014/main" id="{4BCCE94D-48B9-2C25-AB79-538B906A1592}"/>
              </a:ext>
            </a:extLst>
          </p:cNvPr>
          <p:cNvSpPr txBox="1"/>
          <p:nvPr/>
        </p:nvSpPr>
        <p:spPr>
          <a:xfrm>
            <a:off x="3331895" y="3450052"/>
            <a:ext cx="3234174" cy="461665"/>
          </a:xfrm>
          <a:prstGeom prst="rect">
            <a:avLst/>
          </a:prstGeom>
          <a:noFill/>
        </p:spPr>
        <p:txBody>
          <a:bodyPr wrap="square" rtlCol="0">
            <a:spAutoFit/>
          </a:bodyPr>
          <a:lstStyle/>
          <a:p>
            <a:r>
              <a:rPr lang="pl-PL" sz="2400" b="1" i="1" dirty="0" err="1"/>
              <a:t>dimension</a:t>
            </a:r>
            <a:r>
              <a:rPr lang="pl-PL" sz="2400" b="1" i="1" dirty="0"/>
              <a:t> reduction</a:t>
            </a:r>
          </a:p>
        </p:txBody>
      </p:sp>
      <p:sp>
        <p:nvSpPr>
          <p:cNvPr id="10" name="TextBox 9">
            <a:extLst>
              <a:ext uri="{FF2B5EF4-FFF2-40B4-BE49-F238E27FC236}">
                <a16:creationId xmlns:a16="http://schemas.microsoft.com/office/drawing/2014/main" id="{5B428DD6-AED8-C946-AEA4-F229244053A1}"/>
              </a:ext>
            </a:extLst>
          </p:cNvPr>
          <p:cNvSpPr txBox="1"/>
          <p:nvPr/>
        </p:nvSpPr>
        <p:spPr>
          <a:xfrm>
            <a:off x="3526642" y="3886806"/>
            <a:ext cx="3173626" cy="584775"/>
          </a:xfrm>
          <a:prstGeom prst="rect">
            <a:avLst/>
          </a:prstGeom>
          <a:noFill/>
        </p:spPr>
        <p:txBody>
          <a:bodyPr wrap="none" rtlCol="0">
            <a:spAutoFit/>
          </a:bodyPr>
          <a:lstStyle/>
          <a:p>
            <a:r>
              <a:rPr lang="pl-PL" sz="1600" dirty="0" err="1"/>
              <a:t>describe</a:t>
            </a:r>
            <a:r>
              <a:rPr lang="pl-PL" sz="1600" dirty="0"/>
              <a:t> data </a:t>
            </a:r>
            <a:r>
              <a:rPr lang="pl-PL" sz="1600" dirty="0" err="1"/>
              <a:t>without</a:t>
            </a:r>
            <a:r>
              <a:rPr lang="pl-PL" sz="1600" dirty="0"/>
              <a:t> </a:t>
            </a:r>
            <a:r>
              <a:rPr lang="pl-PL" sz="1600" dirty="0" err="1"/>
              <a:t>lower</a:t>
            </a:r>
            <a:r>
              <a:rPr lang="pl-PL" sz="1600" dirty="0"/>
              <a:t> numer </a:t>
            </a:r>
          </a:p>
          <a:p>
            <a:r>
              <a:rPr lang="pl-PL" sz="1600" dirty="0" err="1"/>
              <a:t>ff</a:t>
            </a:r>
            <a:r>
              <a:rPr lang="pl-PL" sz="1600" dirty="0"/>
              <a:t> </a:t>
            </a:r>
            <a:r>
              <a:rPr lang="pl-PL" sz="1600" dirty="0" err="1"/>
              <a:t>dimension</a:t>
            </a:r>
            <a:r>
              <a:rPr lang="pl-PL" sz="1600" dirty="0"/>
              <a:t> </a:t>
            </a:r>
            <a:endParaRPr lang="en-US" sz="1600" dirty="0"/>
          </a:p>
        </p:txBody>
      </p:sp>
      <p:sp>
        <p:nvSpPr>
          <p:cNvPr id="11" name="TextBox 10">
            <a:extLst>
              <a:ext uri="{FF2B5EF4-FFF2-40B4-BE49-F238E27FC236}">
                <a16:creationId xmlns:a16="http://schemas.microsoft.com/office/drawing/2014/main" id="{6F0CBC5C-0555-6591-B5B8-78EC50D31273}"/>
              </a:ext>
            </a:extLst>
          </p:cNvPr>
          <p:cNvSpPr txBox="1"/>
          <p:nvPr/>
        </p:nvSpPr>
        <p:spPr>
          <a:xfrm>
            <a:off x="-56259" y="3459709"/>
            <a:ext cx="2473754" cy="1015663"/>
          </a:xfrm>
          <a:prstGeom prst="rect">
            <a:avLst/>
          </a:prstGeom>
          <a:noFill/>
        </p:spPr>
        <p:txBody>
          <a:bodyPr wrap="square" rtlCol="0">
            <a:spAutoFit/>
          </a:bodyPr>
          <a:lstStyle/>
          <a:p>
            <a:r>
              <a:rPr lang="pl-PL" sz="2400" dirty="0"/>
              <a:t>       </a:t>
            </a:r>
            <a:r>
              <a:rPr lang="pl-PL" sz="2400" b="1" i="1" dirty="0"/>
              <a:t>regression</a:t>
            </a:r>
          </a:p>
          <a:p>
            <a:pPr algn="ctr"/>
            <a:r>
              <a:rPr lang="pl-PL" dirty="0"/>
              <a:t>   </a:t>
            </a:r>
            <a:r>
              <a:rPr lang="pl-PL" sz="1600" dirty="0" err="1"/>
              <a:t>predicted</a:t>
            </a:r>
            <a:r>
              <a:rPr lang="pl-PL" sz="1600" dirty="0"/>
              <a:t> value for    </a:t>
            </a:r>
            <a:r>
              <a:rPr lang="pl-PL" sz="1600" dirty="0" err="1"/>
              <a:t>sample</a:t>
            </a:r>
            <a:r>
              <a:rPr lang="pl-PL" sz="1600" dirty="0"/>
              <a:t> is y</a:t>
            </a:r>
            <a:endParaRPr lang="en-US" sz="1600" dirty="0"/>
          </a:p>
        </p:txBody>
      </p:sp>
      <p:pic>
        <p:nvPicPr>
          <p:cNvPr id="13" name="Graphic 12" descr="Sun with solid fill">
            <a:extLst>
              <a:ext uri="{FF2B5EF4-FFF2-40B4-BE49-F238E27FC236}">
                <a16:creationId xmlns:a16="http://schemas.microsoft.com/office/drawing/2014/main" id="{10FB6734-473C-0225-7489-991F31F5FD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2475" y="2312504"/>
            <a:ext cx="914400" cy="914400"/>
          </a:xfrm>
          <a:prstGeom prst="rect">
            <a:avLst/>
          </a:prstGeom>
        </p:spPr>
      </p:pic>
      <p:sp>
        <p:nvSpPr>
          <p:cNvPr id="14" name="TextBox 13">
            <a:extLst>
              <a:ext uri="{FF2B5EF4-FFF2-40B4-BE49-F238E27FC236}">
                <a16:creationId xmlns:a16="http://schemas.microsoft.com/office/drawing/2014/main" id="{E70CBC66-5108-7246-3423-9F6685EB8BB5}"/>
              </a:ext>
            </a:extLst>
          </p:cNvPr>
          <p:cNvSpPr txBox="1"/>
          <p:nvPr/>
        </p:nvSpPr>
        <p:spPr>
          <a:xfrm>
            <a:off x="8375591" y="2354205"/>
            <a:ext cx="2777171" cy="830997"/>
          </a:xfrm>
          <a:prstGeom prst="rect">
            <a:avLst/>
          </a:prstGeom>
          <a:noFill/>
        </p:spPr>
        <p:txBody>
          <a:bodyPr wrap="square" rtlCol="0">
            <a:spAutoFit/>
          </a:bodyPr>
          <a:lstStyle/>
          <a:p>
            <a:pPr marL="285750" indent="-285750">
              <a:buFont typeface="Wingdings" panose="05000000000000000000" pitchFamily="2" charset="2"/>
              <a:buChar char="§"/>
            </a:pPr>
            <a:r>
              <a:rPr lang="pl-PL" sz="1600" dirty="0" err="1"/>
              <a:t>Parallel</a:t>
            </a:r>
            <a:r>
              <a:rPr lang="pl-PL" sz="1600" dirty="0"/>
              <a:t> processing</a:t>
            </a:r>
          </a:p>
          <a:p>
            <a:pPr marL="285750" indent="-285750">
              <a:buFont typeface="Wingdings" panose="05000000000000000000" pitchFamily="2" charset="2"/>
              <a:buChar char="§"/>
            </a:pPr>
            <a:r>
              <a:rPr lang="pl-PL" sz="1600" dirty="0" err="1"/>
              <a:t>Floating</a:t>
            </a:r>
            <a:r>
              <a:rPr lang="pl-PL" sz="1600" dirty="0"/>
              <a:t> point </a:t>
            </a:r>
            <a:r>
              <a:rPr lang="pl-PL" sz="1600" dirty="0" err="1"/>
              <a:t>arithmetics</a:t>
            </a:r>
            <a:endParaRPr lang="pl-PL" sz="1600" dirty="0"/>
          </a:p>
          <a:p>
            <a:pPr marL="285750" indent="-285750">
              <a:buFont typeface="Wingdings" panose="05000000000000000000" pitchFamily="2" charset="2"/>
              <a:buChar char="§"/>
            </a:pPr>
            <a:r>
              <a:rPr lang="pl-PL" sz="1600" dirty="0"/>
              <a:t>Memory </a:t>
            </a:r>
            <a:r>
              <a:rPr lang="pl-PL" sz="1600" dirty="0" err="1"/>
              <a:t>bandwith</a:t>
            </a:r>
            <a:endParaRPr lang="en-US" sz="1600" dirty="0"/>
          </a:p>
        </p:txBody>
      </p:sp>
      <p:pic>
        <p:nvPicPr>
          <p:cNvPr id="17" name="Picture 16">
            <a:extLst>
              <a:ext uri="{FF2B5EF4-FFF2-40B4-BE49-F238E27FC236}">
                <a16:creationId xmlns:a16="http://schemas.microsoft.com/office/drawing/2014/main" id="{124D9635-151F-2425-9A0D-E947871D6611}"/>
              </a:ext>
            </a:extLst>
          </p:cNvPr>
          <p:cNvPicPr>
            <a:picLocks noChangeAspect="1"/>
          </p:cNvPicPr>
          <p:nvPr/>
        </p:nvPicPr>
        <p:blipFill>
          <a:blip r:embed="rId9"/>
          <a:stretch>
            <a:fillRect/>
          </a:stretch>
        </p:blipFill>
        <p:spPr>
          <a:xfrm>
            <a:off x="8578290" y="1131496"/>
            <a:ext cx="1673381" cy="1041970"/>
          </a:xfrm>
          <a:prstGeom prst="rect">
            <a:avLst/>
          </a:prstGeom>
        </p:spPr>
      </p:pic>
    </p:spTree>
    <p:extLst>
      <p:ext uri="{BB962C8B-B14F-4D97-AF65-F5344CB8AC3E}">
        <p14:creationId xmlns:p14="http://schemas.microsoft.com/office/powerpoint/2010/main" val="22565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4EBF1-5659-8DE9-D09E-0AF2EC70813D}"/>
              </a:ext>
            </a:extLst>
          </p:cNvPr>
          <p:cNvSpPr>
            <a:spLocks noGrp="1"/>
          </p:cNvSpPr>
          <p:nvPr>
            <p:ph type="title"/>
          </p:nvPr>
        </p:nvSpPr>
        <p:spPr>
          <a:xfrm>
            <a:off x="838200" y="256244"/>
            <a:ext cx="10515600" cy="736215"/>
          </a:xfrm>
        </p:spPr>
        <p:txBody>
          <a:bodyPr>
            <a:normAutofit/>
          </a:bodyPr>
          <a:lstStyle/>
          <a:p>
            <a:pPr algn="ctr"/>
            <a:r>
              <a:rPr lang="pl-PL" sz="3600" b="1" dirty="0">
                <a:latin typeface="+mn-lt"/>
              </a:rPr>
              <a:t>Machine Learning buzz words</a:t>
            </a:r>
            <a:endParaRPr lang="en-US" sz="3600" b="1" dirty="0">
              <a:latin typeface="+mn-lt"/>
            </a:endParaRPr>
          </a:p>
        </p:txBody>
      </p:sp>
      <p:pic>
        <p:nvPicPr>
          <p:cNvPr id="3" name="Picture 2">
            <a:extLst>
              <a:ext uri="{FF2B5EF4-FFF2-40B4-BE49-F238E27FC236}">
                <a16:creationId xmlns:a16="http://schemas.microsoft.com/office/drawing/2014/main" id="{EF2E29AC-97F5-9148-C018-B6AEA3D94B81}"/>
              </a:ext>
            </a:extLst>
          </p:cNvPr>
          <p:cNvPicPr>
            <a:picLocks noChangeAspect="1"/>
          </p:cNvPicPr>
          <p:nvPr/>
        </p:nvPicPr>
        <p:blipFill>
          <a:blip r:embed="rId3"/>
          <a:stretch>
            <a:fillRect/>
          </a:stretch>
        </p:blipFill>
        <p:spPr>
          <a:xfrm>
            <a:off x="1673487" y="1055889"/>
            <a:ext cx="4747208" cy="2164661"/>
          </a:xfrm>
          <a:prstGeom prst="rect">
            <a:avLst/>
          </a:prstGeom>
        </p:spPr>
      </p:pic>
      <p:pic>
        <p:nvPicPr>
          <p:cNvPr id="6" name="Picture 5">
            <a:extLst>
              <a:ext uri="{FF2B5EF4-FFF2-40B4-BE49-F238E27FC236}">
                <a16:creationId xmlns:a16="http://schemas.microsoft.com/office/drawing/2014/main" id="{280CA6CE-4980-DF8E-82E7-F4EF8AB42701}"/>
              </a:ext>
            </a:extLst>
          </p:cNvPr>
          <p:cNvPicPr>
            <a:picLocks noChangeAspect="1"/>
          </p:cNvPicPr>
          <p:nvPr/>
        </p:nvPicPr>
        <p:blipFill>
          <a:blip r:embed="rId4"/>
          <a:stretch>
            <a:fillRect/>
          </a:stretch>
        </p:blipFill>
        <p:spPr>
          <a:xfrm>
            <a:off x="618410" y="4719780"/>
            <a:ext cx="6594797" cy="1578490"/>
          </a:xfrm>
          <a:prstGeom prst="rect">
            <a:avLst/>
          </a:prstGeom>
        </p:spPr>
      </p:pic>
      <p:sp>
        <p:nvSpPr>
          <p:cNvPr id="8" name="TextBox 7">
            <a:extLst>
              <a:ext uri="{FF2B5EF4-FFF2-40B4-BE49-F238E27FC236}">
                <a16:creationId xmlns:a16="http://schemas.microsoft.com/office/drawing/2014/main" id="{BB3FFE0A-01B0-FEE0-2F73-240239308A12}"/>
              </a:ext>
            </a:extLst>
          </p:cNvPr>
          <p:cNvSpPr txBox="1"/>
          <p:nvPr/>
        </p:nvSpPr>
        <p:spPr>
          <a:xfrm>
            <a:off x="7573107" y="5990493"/>
            <a:ext cx="3364524" cy="307777"/>
          </a:xfrm>
          <a:prstGeom prst="rect">
            <a:avLst/>
          </a:prstGeom>
          <a:noFill/>
        </p:spPr>
        <p:txBody>
          <a:bodyPr wrap="square">
            <a:spAutoFit/>
          </a:bodyPr>
          <a:lstStyle/>
          <a:p>
            <a:pPr algn="l"/>
            <a:r>
              <a:rPr lang="en-US" sz="1400" b="1" i="0" dirty="0">
                <a:effectLst/>
              </a:rPr>
              <a:t>https://vis-www.cs.umass.edu/lfw/</a:t>
            </a:r>
          </a:p>
        </p:txBody>
      </p:sp>
      <p:sp>
        <p:nvSpPr>
          <p:cNvPr id="9" name="TextBox 8">
            <a:extLst>
              <a:ext uri="{FF2B5EF4-FFF2-40B4-BE49-F238E27FC236}">
                <a16:creationId xmlns:a16="http://schemas.microsoft.com/office/drawing/2014/main" id="{4CEB8338-5AC5-9BAE-9AC1-147EFD874786}"/>
              </a:ext>
            </a:extLst>
          </p:cNvPr>
          <p:cNvSpPr txBox="1"/>
          <p:nvPr/>
        </p:nvSpPr>
        <p:spPr>
          <a:xfrm>
            <a:off x="5890845" y="3510606"/>
            <a:ext cx="3364524" cy="369332"/>
          </a:xfrm>
          <a:prstGeom prst="rect">
            <a:avLst/>
          </a:prstGeom>
          <a:noFill/>
        </p:spPr>
        <p:txBody>
          <a:bodyPr wrap="square">
            <a:spAutoFit/>
          </a:bodyPr>
          <a:lstStyle/>
          <a:p>
            <a:pPr algn="l"/>
            <a:r>
              <a:rPr lang="pl-PL" b="1" i="0" dirty="0">
                <a:effectLst/>
              </a:rPr>
              <a:t>Dimension reduction</a:t>
            </a:r>
            <a:endParaRPr lang="en-US" b="1" i="0" dirty="0">
              <a:effectLst/>
            </a:endParaRPr>
          </a:p>
        </p:txBody>
      </p:sp>
      <p:sp>
        <p:nvSpPr>
          <p:cNvPr id="10" name="TextBox 9">
            <a:extLst>
              <a:ext uri="{FF2B5EF4-FFF2-40B4-BE49-F238E27FC236}">
                <a16:creationId xmlns:a16="http://schemas.microsoft.com/office/drawing/2014/main" id="{EAAD0976-9374-D14A-908A-68ABAF24940A}"/>
              </a:ext>
            </a:extLst>
          </p:cNvPr>
          <p:cNvSpPr txBox="1"/>
          <p:nvPr/>
        </p:nvSpPr>
        <p:spPr>
          <a:xfrm>
            <a:off x="5199503" y="3867008"/>
            <a:ext cx="4747208" cy="307777"/>
          </a:xfrm>
          <a:prstGeom prst="rect">
            <a:avLst/>
          </a:prstGeom>
          <a:noFill/>
        </p:spPr>
        <p:txBody>
          <a:bodyPr wrap="square">
            <a:spAutoFit/>
          </a:bodyPr>
          <a:lstStyle/>
          <a:p>
            <a:pPr algn="l"/>
            <a:r>
              <a:rPr lang="pl-PL" sz="1400" dirty="0"/>
              <a:t>(Using </a:t>
            </a:r>
            <a:r>
              <a:rPr lang="pl-PL" sz="1400" i="0" dirty="0">
                <a:effectLst/>
              </a:rPr>
              <a:t>Principal Component Analysis Component algorithm</a:t>
            </a:r>
            <a:r>
              <a:rPr lang="pl-PL" sz="1400" dirty="0"/>
              <a:t>)</a:t>
            </a:r>
            <a:endParaRPr lang="en-US" sz="1400" i="0" dirty="0">
              <a:effectLst/>
            </a:endParaRPr>
          </a:p>
        </p:txBody>
      </p:sp>
      <p:sp>
        <p:nvSpPr>
          <p:cNvPr id="11" name="Arrow: Down 10">
            <a:extLst>
              <a:ext uri="{FF2B5EF4-FFF2-40B4-BE49-F238E27FC236}">
                <a16:creationId xmlns:a16="http://schemas.microsoft.com/office/drawing/2014/main" id="{8EC0C662-6C04-8862-9AA7-EF0F0EA42967}"/>
              </a:ext>
            </a:extLst>
          </p:cNvPr>
          <p:cNvSpPr/>
          <p:nvPr/>
        </p:nvSpPr>
        <p:spPr>
          <a:xfrm>
            <a:off x="4047091" y="3397823"/>
            <a:ext cx="484632" cy="1245183"/>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C3B1F2-2A78-3EB8-0FAC-ED3191217362}"/>
              </a:ext>
            </a:extLst>
          </p:cNvPr>
          <p:cNvSpPr txBox="1"/>
          <p:nvPr/>
        </p:nvSpPr>
        <p:spPr>
          <a:xfrm>
            <a:off x="8918330" y="1226076"/>
            <a:ext cx="1983256" cy="400110"/>
          </a:xfrm>
          <a:prstGeom prst="rect">
            <a:avLst/>
          </a:prstGeom>
          <a:noFill/>
        </p:spPr>
        <p:txBody>
          <a:bodyPr wrap="square">
            <a:spAutoFit/>
          </a:bodyPr>
          <a:lstStyle/>
          <a:p>
            <a:pPr algn="l"/>
            <a:r>
              <a:rPr lang="pl-PL" sz="2000" b="1" i="0" dirty="0">
                <a:solidFill>
                  <a:srgbClr val="00B050"/>
                </a:solidFill>
                <a:effectLst/>
              </a:rPr>
              <a:t>Noise Reduction</a:t>
            </a:r>
            <a:endParaRPr lang="en-US" sz="2000" b="1" i="0" dirty="0">
              <a:solidFill>
                <a:srgbClr val="00B050"/>
              </a:solidFill>
              <a:effectLst/>
            </a:endParaRPr>
          </a:p>
        </p:txBody>
      </p:sp>
      <p:pic>
        <p:nvPicPr>
          <p:cNvPr id="14" name="Picture 13">
            <a:extLst>
              <a:ext uri="{FF2B5EF4-FFF2-40B4-BE49-F238E27FC236}">
                <a16:creationId xmlns:a16="http://schemas.microsoft.com/office/drawing/2014/main" id="{46D58AD2-F6FA-18B7-6BA0-1E9224354789}"/>
              </a:ext>
            </a:extLst>
          </p:cNvPr>
          <p:cNvPicPr>
            <a:picLocks noChangeAspect="1"/>
          </p:cNvPicPr>
          <p:nvPr/>
        </p:nvPicPr>
        <p:blipFill>
          <a:blip r:embed="rId5"/>
          <a:stretch>
            <a:fillRect/>
          </a:stretch>
        </p:blipFill>
        <p:spPr>
          <a:xfrm>
            <a:off x="9209334" y="1659770"/>
            <a:ext cx="1309179" cy="1265539"/>
          </a:xfrm>
          <a:prstGeom prst="rect">
            <a:avLst/>
          </a:prstGeom>
        </p:spPr>
      </p:pic>
    </p:spTree>
    <p:extLst>
      <p:ext uri="{BB962C8B-B14F-4D97-AF65-F5344CB8AC3E}">
        <p14:creationId xmlns:p14="http://schemas.microsoft.com/office/powerpoint/2010/main" val="3644043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ec1e235-46d0-4d6c-bf8d-b9fe674483c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E08C17D49FA4088C65389DADE68E2" ma:contentTypeVersion="17" ma:contentTypeDescription="Create a new document." ma:contentTypeScope="" ma:versionID="c2c0340a46bd372a9dd566201335954a">
  <xsd:schema xmlns:xsd="http://www.w3.org/2001/XMLSchema" xmlns:xs="http://www.w3.org/2001/XMLSchema" xmlns:p="http://schemas.microsoft.com/office/2006/metadata/properties" xmlns:ns3="cec1e235-46d0-4d6c-bf8d-b9fe674483cd" xmlns:ns4="cf13523f-252c-4571-96ed-8e98e23b065c" targetNamespace="http://schemas.microsoft.com/office/2006/metadata/properties" ma:root="true" ma:fieldsID="2b360d534ed4b1c954d2d92c3060eba6" ns3:_="" ns4:_="">
    <xsd:import namespace="cec1e235-46d0-4d6c-bf8d-b9fe674483cd"/>
    <xsd:import namespace="cf13523f-252c-4571-96ed-8e98e23b065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1e235-46d0-4d6c-bf8d-b9fe674483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f13523f-252c-4571-96ed-8e98e23b065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F6AA0C-390F-420A-AEFA-8AC2837A3237}">
  <ds:schemaRefs>
    <ds:schemaRef ds:uri="http://schemas.microsoft.com/sharepoint/v3/contenttype/forms"/>
  </ds:schemaRefs>
</ds:datastoreItem>
</file>

<file path=customXml/itemProps2.xml><?xml version="1.0" encoding="utf-8"?>
<ds:datastoreItem xmlns:ds="http://schemas.openxmlformats.org/officeDocument/2006/customXml" ds:itemID="{556E1DF8-486C-4A67-8151-123C89EA4E38}">
  <ds:schemaRefs>
    <ds:schemaRef ds:uri="http://purl.org/dc/dcmitype/"/>
    <ds:schemaRef ds:uri="http://purl.org/dc/terms/"/>
    <ds:schemaRef ds:uri="http://www.w3.org/XML/1998/namespace"/>
    <ds:schemaRef ds:uri="http://schemas.openxmlformats.org/package/2006/metadata/core-properties"/>
    <ds:schemaRef ds:uri="http://schemas.microsoft.com/office/2006/documentManagement/types"/>
    <ds:schemaRef ds:uri="http://purl.org/dc/elements/1.1/"/>
    <ds:schemaRef ds:uri="cec1e235-46d0-4d6c-bf8d-b9fe674483cd"/>
    <ds:schemaRef ds:uri="http://schemas.microsoft.com/office/2006/metadata/properties"/>
    <ds:schemaRef ds:uri="http://schemas.microsoft.com/office/infopath/2007/PartnerControls"/>
    <ds:schemaRef ds:uri="cf13523f-252c-4571-96ed-8e98e23b065c"/>
  </ds:schemaRefs>
</ds:datastoreItem>
</file>

<file path=customXml/itemProps3.xml><?xml version="1.0" encoding="utf-8"?>
<ds:datastoreItem xmlns:ds="http://schemas.openxmlformats.org/officeDocument/2006/customXml" ds:itemID="{833B7F31-BC7C-48EF-A382-D913F0A6DD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c1e235-46d0-4d6c-bf8d-b9fe674483cd"/>
    <ds:schemaRef ds:uri="cf13523f-252c-4571-96ed-8e98e23b06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28359</TotalTime>
  <Words>9825</Words>
  <Application>Microsoft Office PowerPoint</Application>
  <PresentationFormat>Panoramiczny</PresentationFormat>
  <Paragraphs>1168</Paragraphs>
  <Slides>53</Slides>
  <Notes>51</Notes>
  <HiddenSlides>0</HiddenSlides>
  <MMClips>0</MMClips>
  <ScaleCrop>false</ScaleCrop>
  <HeadingPairs>
    <vt:vector size="6" baseType="variant">
      <vt:variant>
        <vt:lpstr>Używane czcionki</vt:lpstr>
      </vt:variant>
      <vt:variant>
        <vt:i4>11</vt:i4>
      </vt:variant>
      <vt:variant>
        <vt:lpstr>Motyw</vt:lpstr>
      </vt:variant>
      <vt:variant>
        <vt:i4>1</vt:i4>
      </vt:variant>
      <vt:variant>
        <vt:lpstr>Tytuły slajdów</vt:lpstr>
      </vt:variant>
      <vt:variant>
        <vt:i4>53</vt:i4>
      </vt:variant>
    </vt:vector>
  </HeadingPairs>
  <TitlesOfParts>
    <vt:vector size="65" baseType="lpstr">
      <vt:lpstr>-apple-system</vt:lpstr>
      <vt:lpstr>Arial</vt:lpstr>
      <vt:lpstr>Calibri</vt:lpstr>
      <vt:lpstr>Calibri Light</vt:lpstr>
      <vt:lpstr>Graphik Light</vt:lpstr>
      <vt:lpstr>Lato</vt:lpstr>
      <vt:lpstr>LMRoman10-Regular</vt:lpstr>
      <vt:lpstr>Montserrat</vt:lpstr>
      <vt:lpstr>Oracle Sans</vt:lpstr>
      <vt:lpstr>Symbol</vt:lpstr>
      <vt:lpstr>Wingdings</vt:lpstr>
      <vt:lpstr>Office Theme</vt:lpstr>
      <vt:lpstr>Prezentacja programu PowerPoint</vt:lpstr>
      <vt:lpstr>Prezentacja programu PowerPoint</vt:lpstr>
      <vt:lpstr>Prezentacja programu PowerPoint</vt:lpstr>
      <vt:lpstr>Github Repo with Code (I)</vt:lpstr>
      <vt:lpstr>Github Repo with Code (II)</vt:lpstr>
      <vt:lpstr>Business use case</vt:lpstr>
      <vt:lpstr>Machine Learning Lifecycle</vt:lpstr>
      <vt:lpstr>Machine Learning buzz words</vt:lpstr>
      <vt:lpstr>Machine Learning buzz words</vt:lpstr>
      <vt:lpstr>Machine Learning buzz words</vt:lpstr>
      <vt:lpstr>Machine Learning buzz words</vt:lpstr>
      <vt:lpstr>Machine Learning – overfitting</vt:lpstr>
      <vt:lpstr>Global vs Local minimum during training</vt:lpstr>
      <vt:lpstr>Machine Learning buzz words</vt:lpstr>
      <vt:lpstr>Machine Learning Pipeline </vt:lpstr>
      <vt:lpstr>Interpretability vs Flexibility</vt:lpstr>
      <vt:lpstr>AutoML Goals</vt:lpstr>
      <vt:lpstr>AutoML process</vt:lpstr>
      <vt:lpstr>AutoML limitations</vt:lpstr>
      <vt:lpstr>Model Interpretability</vt:lpstr>
      <vt:lpstr>Model Interpretability - SHAP</vt:lpstr>
      <vt:lpstr>SHAP – Waterfall plot </vt:lpstr>
      <vt:lpstr>Prezentacja programu PowerPoint</vt:lpstr>
      <vt:lpstr>Prezentacja programu PowerPoint</vt:lpstr>
      <vt:lpstr>Prezentacja programu PowerPoint</vt:lpstr>
      <vt:lpstr>Data Access </vt:lpstr>
      <vt:lpstr>Data Exploration and Preparation (EDA)  </vt:lpstr>
      <vt:lpstr>EDA subtasks   </vt:lpstr>
      <vt:lpstr>Airbnb project - Data Enrichment</vt:lpstr>
      <vt:lpstr>Airbnb project - EDA </vt:lpstr>
      <vt:lpstr>Airbnb project - EDA </vt:lpstr>
      <vt:lpstr>Airbnb project - EDA   </vt:lpstr>
      <vt:lpstr>Data Exploration and Preparation  </vt:lpstr>
      <vt:lpstr>Data Exploration and Preparation  </vt:lpstr>
      <vt:lpstr>Data Exploration and Preparation  </vt:lpstr>
      <vt:lpstr>Data Exploration and Preparation  </vt:lpstr>
      <vt:lpstr>Data Exploration and Preparation  </vt:lpstr>
      <vt:lpstr>Modeling &amp; Validation</vt:lpstr>
      <vt:lpstr>Deployment &amp; Monitoring</vt:lpstr>
      <vt:lpstr>Regression analysis – Quick Theoretical Guide</vt:lpstr>
      <vt:lpstr>Regression analysis – Quick Theoretical Guide</vt:lpstr>
      <vt:lpstr>Regression Analysis – Algorithms by category</vt:lpstr>
      <vt:lpstr>LASSO algorithm – that’s we used</vt:lpstr>
      <vt:lpstr>LASSO algorithm – that’s we used</vt:lpstr>
      <vt:lpstr>LASSO algoritm – practice</vt:lpstr>
      <vt:lpstr>Airbnb project -&gt; Data Analysis</vt:lpstr>
      <vt:lpstr>Airbnb project -&gt; Recommended city - Berlin</vt:lpstr>
      <vt:lpstr>Airbnb -&gt; Recommendations</vt:lpstr>
      <vt:lpstr>Airbnb project -&gt; Used methods and algorithms</vt:lpstr>
      <vt:lpstr>Airbnb project -&gt; Executive Summary</vt:lpstr>
      <vt:lpstr>Summary I</vt:lpstr>
      <vt:lpstr>Summary II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tomasz.ziss@accenture.com</dc:creator>
  <cp:lastModifiedBy>Ziss, Tomasz</cp:lastModifiedBy>
  <cp:revision>948</cp:revision>
  <dcterms:created xsi:type="dcterms:W3CDTF">2023-01-20T13:23:38Z</dcterms:created>
  <dcterms:modified xsi:type="dcterms:W3CDTF">2025-10-28T17:18:32Z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16d255-4b39-426a-a3c3-52038255989a_Enabled">
    <vt:lpwstr>true</vt:lpwstr>
  </property>
  <property fmtid="{D5CDD505-2E9C-101B-9397-08002B2CF9AE}" pid="3" name="MSIP_Label_2216d255-4b39-426a-a3c3-52038255989a_SetDate">
    <vt:lpwstr>2023-01-20T13:24:04Z</vt:lpwstr>
  </property>
  <property fmtid="{D5CDD505-2E9C-101B-9397-08002B2CF9AE}" pid="4" name="MSIP_Label_2216d255-4b39-426a-a3c3-52038255989a_Method">
    <vt:lpwstr>Privileged</vt:lpwstr>
  </property>
  <property fmtid="{D5CDD505-2E9C-101B-9397-08002B2CF9AE}" pid="5" name="MSIP_Label_2216d255-4b39-426a-a3c3-52038255989a_Name">
    <vt:lpwstr>2216d255-4b39-426a-a3c3-52038255989a</vt:lpwstr>
  </property>
  <property fmtid="{D5CDD505-2E9C-101B-9397-08002B2CF9AE}" pid="6" name="MSIP_Label_2216d255-4b39-426a-a3c3-52038255989a_SiteId">
    <vt:lpwstr>1e9b61e8-e590-4abc-b1af-24125e330d2a</vt:lpwstr>
  </property>
  <property fmtid="{D5CDD505-2E9C-101B-9397-08002B2CF9AE}" pid="7" name="MSIP_Label_2216d255-4b39-426a-a3c3-52038255989a_ActionId">
    <vt:lpwstr>8977c2e5-7790-455c-aa99-d9dd62177c0f</vt:lpwstr>
  </property>
  <property fmtid="{D5CDD505-2E9C-101B-9397-08002B2CF9AE}" pid="8" name="MSIP_Label_2216d255-4b39-426a-a3c3-52038255989a_ContentBits">
    <vt:lpwstr>3</vt:lpwstr>
  </property>
  <property fmtid="{D5CDD505-2E9C-101B-9397-08002B2CF9AE}" pid="9" name="db.comClassification">
    <vt:lpwstr>Confidential\Not Encrypted</vt:lpwstr>
  </property>
  <property fmtid="{D5CDD505-2E9C-101B-9397-08002B2CF9AE}" pid="10" name="ContentTypeId">
    <vt:lpwstr>0x0101003C2E08C17D49FA4088C65389DADE68E2</vt:lpwstr>
  </property>
</Properties>
</file>